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70"/>
  </p:notesMasterIdLst>
  <p:sldIdLst>
    <p:sldId id="256" r:id="rId2"/>
    <p:sldId id="434" r:id="rId3"/>
    <p:sldId id="380" r:id="rId4"/>
    <p:sldId id="386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38" r:id="rId16"/>
    <p:sldId id="439" r:id="rId17"/>
    <p:sldId id="444" r:id="rId18"/>
    <p:sldId id="445" r:id="rId19"/>
    <p:sldId id="447" r:id="rId20"/>
    <p:sldId id="446" r:id="rId21"/>
    <p:sldId id="467" r:id="rId22"/>
    <p:sldId id="464" r:id="rId23"/>
    <p:sldId id="449" r:id="rId24"/>
    <p:sldId id="448" r:id="rId25"/>
    <p:sldId id="468" r:id="rId26"/>
    <p:sldId id="469" r:id="rId27"/>
    <p:sldId id="463" r:id="rId28"/>
    <p:sldId id="465" r:id="rId29"/>
    <p:sldId id="466" r:id="rId30"/>
    <p:sldId id="474" r:id="rId31"/>
    <p:sldId id="470" r:id="rId32"/>
    <p:sldId id="471" r:id="rId33"/>
    <p:sldId id="472" r:id="rId34"/>
    <p:sldId id="475" r:id="rId35"/>
    <p:sldId id="477" r:id="rId36"/>
    <p:sldId id="478" r:id="rId37"/>
    <p:sldId id="476" r:id="rId38"/>
    <p:sldId id="264" r:id="rId39"/>
    <p:sldId id="503" r:id="rId40"/>
    <p:sldId id="484" r:id="rId41"/>
    <p:sldId id="485" r:id="rId42"/>
    <p:sldId id="440" r:id="rId43"/>
    <p:sldId id="450" r:id="rId44"/>
    <p:sldId id="451" r:id="rId45"/>
    <p:sldId id="452" r:id="rId46"/>
    <p:sldId id="479" r:id="rId47"/>
    <p:sldId id="480" r:id="rId48"/>
    <p:sldId id="481" r:id="rId49"/>
    <p:sldId id="482" r:id="rId50"/>
    <p:sldId id="486" r:id="rId51"/>
    <p:sldId id="487" r:id="rId52"/>
    <p:sldId id="488" r:id="rId53"/>
    <p:sldId id="489" r:id="rId54"/>
    <p:sldId id="490" r:id="rId55"/>
    <p:sldId id="492" r:id="rId56"/>
    <p:sldId id="491" r:id="rId57"/>
    <p:sldId id="493" r:id="rId58"/>
    <p:sldId id="435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263" r:id="rId69"/>
  </p:sldIdLst>
  <p:sldSz cx="12192000" cy="6858000"/>
  <p:notesSz cx="6858000" cy="9144000"/>
  <p:embeddedFontLst>
    <p:embeddedFont>
      <p:font typeface="Century Gothic" panose="020B0502020202020204" pitchFamily="34" charset="0"/>
      <p:regular r:id="rId71"/>
      <p:bold r:id="rId72"/>
      <p:italic r:id="rId73"/>
      <p:boldItalic r:id="rId74"/>
    </p:embeddedFont>
    <p:embeddedFont>
      <p:font typeface="Segoe UI Light" panose="020B0502040204020203" pitchFamily="34" charset="0"/>
      <p:regular r:id="rId75"/>
      <p:italic r:id="rId76"/>
    </p:embeddedFont>
    <p:embeddedFont>
      <p:font typeface="等线" panose="02010600030101010101" pitchFamily="2" charset="-122"/>
      <p:regular r:id="rId77"/>
      <p:bold r:id="rId78"/>
    </p:embeddedFont>
    <p:embeddedFont>
      <p:font typeface="微软雅黑" panose="020B0503020204020204" pitchFamily="34" charset="-122"/>
      <p:regular r:id="rId79"/>
      <p:bold r:id="rId80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93"/>
  </p:normalViewPr>
  <p:slideViewPr>
    <p:cSldViewPr snapToGrid="0" snapToObjects="1">
      <p:cViewPr varScale="1">
        <p:scale>
          <a:sx n="84" d="100"/>
          <a:sy n="84" d="100"/>
        </p:scale>
        <p:origin x="600" y="73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01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48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0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64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500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013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52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9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818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977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123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693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25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695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253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355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918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199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151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046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7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490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68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82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7391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488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49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189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11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4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97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445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017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6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524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813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470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18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8D0498-F262-46DA-B389-3C5CAEB14CDB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E6F2691-0877-46BD-B498-D227F30FF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535391" y="5961483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进程管理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8" y="272092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138374" y="5492914"/>
            <a:ext cx="389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为便签增加标记，以区别不同人的标签。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F435799-7A15-4A0F-B9B6-D3CBE1BE9AE6}"/>
              </a:ext>
            </a:extLst>
          </p:cNvPr>
          <p:cNvGrpSpPr/>
          <p:nvPr/>
        </p:nvGrpSpPr>
        <p:grpSpPr>
          <a:xfrm>
            <a:off x="1882078" y="2061968"/>
            <a:ext cx="4559362" cy="407990"/>
            <a:chOff x="1252514" y="1344604"/>
            <a:chExt cx="4559362" cy="407990"/>
          </a:xfrm>
        </p:grpSpPr>
        <p:pic>
          <p:nvPicPr>
            <p:cNvPr id="85" name="图片 84" descr="小点1.png">
              <a:extLst>
                <a:ext uri="{FF2B5EF4-FFF2-40B4-BE49-F238E27FC236}">
                  <a16:creationId xmlns:a16="http://schemas.microsoft.com/office/drawing/2014/main" id="{42616A27-6816-4521-8F08-D0BB153E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6" name="内容占位符 2">
              <a:extLst>
                <a:ext uri="{FF2B5EF4-FFF2-40B4-BE49-F238E27FC236}">
                  <a16:creationId xmlns:a16="http://schemas.microsoft.com/office/drawing/2014/main" id="{8A98482F-A35C-4E21-A0A3-8C9E52A0B804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44267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在检查之前留下自己的便签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70D3F6D-DE94-4176-9013-0B6C6BDD1F82}"/>
              </a:ext>
            </a:extLst>
          </p:cNvPr>
          <p:cNvGrpSpPr/>
          <p:nvPr/>
        </p:nvGrpSpPr>
        <p:grpSpPr>
          <a:xfrm>
            <a:off x="3405883" y="2655038"/>
            <a:ext cx="4943248" cy="428628"/>
            <a:chOff x="364493" y="1851670"/>
            <a:chExt cx="4943248" cy="428628"/>
          </a:xfrm>
        </p:grpSpPr>
        <p:sp>
          <p:nvSpPr>
            <p:cNvPr id="38" name="内容占位符 2">
              <a:extLst>
                <a:ext uri="{FF2B5EF4-FFF2-40B4-BE49-F238E27FC236}">
                  <a16:creationId xmlns:a16="http://schemas.microsoft.com/office/drawing/2014/main" id="{0F22D90D-D45F-42AD-8189-246FF45A72B4}"/>
                </a:ext>
              </a:extLst>
            </p:cNvPr>
            <p:cNvSpPr txBox="1">
              <a:spLocks/>
            </p:cNvSpPr>
            <p:nvPr/>
          </p:nvSpPr>
          <p:spPr>
            <a:xfrm>
              <a:off x="364493" y="1851670"/>
              <a:ext cx="92869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dirty="0"/>
                <a:t>进程</a:t>
              </a:r>
              <a:r>
                <a:rPr lang="en-US" altLang="zh-CN" dirty="0"/>
                <a:t>A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3" name="内容占位符 2">
              <a:extLst>
                <a:ext uri="{FF2B5EF4-FFF2-40B4-BE49-F238E27FC236}">
                  <a16:creationId xmlns:a16="http://schemas.microsoft.com/office/drawing/2014/main" id="{34A19A72-F568-40C8-A4F6-77285D9374CC}"/>
                </a:ext>
              </a:extLst>
            </p:cNvPr>
            <p:cNvSpPr txBox="1">
              <a:spLocks/>
            </p:cNvSpPr>
            <p:nvPr/>
          </p:nvSpPr>
          <p:spPr>
            <a:xfrm>
              <a:off x="4307609" y="1851670"/>
              <a:ext cx="100013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进程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60F1B81C-3525-4215-89E8-63679AFB3EF0}"/>
              </a:ext>
            </a:extLst>
          </p:cNvPr>
          <p:cNvSpPr txBox="1">
            <a:spLocks/>
          </p:cNvSpPr>
          <p:nvPr/>
        </p:nvSpPr>
        <p:spPr>
          <a:xfrm>
            <a:off x="2213420" y="3208168"/>
            <a:ext cx="3313620" cy="259319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find Elephant;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</a:p>
          <a:p>
            <a:pPr marL="0" indent="0"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5B4BD3FB-B692-4B1C-9071-1FE477CE7988}"/>
              </a:ext>
            </a:extLst>
          </p:cNvPr>
          <p:cNvSpPr txBox="1">
            <a:spLocks/>
          </p:cNvSpPr>
          <p:nvPr/>
        </p:nvSpPr>
        <p:spPr>
          <a:xfrm>
            <a:off x="6197534" y="3208168"/>
            <a:ext cx="3313620" cy="2593192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1) {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find Elephant;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2;	</a:t>
            </a:r>
          </a:p>
          <a:p>
            <a:pPr marL="0" indent="0">
              <a:spcBef>
                <a:spcPct val="20000"/>
              </a:spcBef>
            </a:pP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3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– </a:t>
            </a:r>
            <a:r>
              <a:rPr lang="zh-CN" altLang="en-US" sz="3200" b="1" dirty="0">
                <a:solidFill>
                  <a:srgbClr val="FF0000"/>
                </a:solidFill>
              </a:rPr>
              <a:t>分析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可能发生的情况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内容占位符 2">
            <a:extLst>
              <a:ext uri="{FF2B5EF4-FFF2-40B4-BE49-F238E27FC236}">
                <a16:creationId xmlns:a16="http://schemas.microsoft.com/office/drawing/2014/main" id="{345250BF-8FEA-4EA8-A573-915F789E6C46}"/>
              </a:ext>
            </a:extLst>
          </p:cNvPr>
          <p:cNvSpPr txBox="1">
            <a:spLocks/>
          </p:cNvSpPr>
          <p:nvPr/>
        </p:nvSpPr>
        <p:spPr>
          <a:xfrm>
            <a:off x="1275958" y="2833903"/>
            <a:ext cx="2832776" cy="297743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内容占位符 2">
            <a:extLst>
              <a:ext uri="{FF2B5EF4-FFF2-40B4-BE49-F238E27FC236}">
                <a16:creationId xmlns:a16="http://schemas.microsoft.com/office/drawing/2014/main" id="{4EBDCD73-5A4E-4F65-B36A-7F87F927B15D}"/>
              </a:ext>
            </a:extLst>
          </p:cNvPr>
          <p:cNvSpPr txBox="1">
            <a:spLocks/>
          </p:cNvSpPr>
          <p:nvPr/>
        </p:nvSpPr>
        <p:spPr>
          <a:xfrm>
            <a:off x="1231925" y="3528782"/>
            <a:ext cx="3904599" cy="1371980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_2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(no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elephant) {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buy bread;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A4BE4C9-4AA0-4871-95B3-5AE64E1A82EE}"/>
              </a:ext>
            </a:extLst>
          </p:cNvPr>
          <p:cNvCxnSpPr>
            <a:cxnSpLocks/>
          </p:cNvCxnSpPr>
          <p:nvPr/>
        </p:nvCxnSpPr>
        <p:spPr>
          <a:xfrm flipH="1">
            <a:off x="4186066" y="2833904"/>
            <a:ext cx="793" cy="29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E4C8251F-B43F-476E-8107-401FFACA344F}"/>
              </a:ext>
            </a:extLst>
          </p:cNvPr>
          <p:cNvCxnSpPr>
            <a:cxnSpLocks/>
          </p:cNvCxnSpPr>
          <p:nvPr/>
        </p:nvCxnSpPr>
        <p:spPr>
          <a:xfrm>
            <a:off x="4186065" y="3131647"/>
            <a:ext cx="147054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78F6C57-6CFE-491D-973A-A68AB59F5FEF}"/>
              </a:ext>
            </a:extLst>
          </p:cNvPr>
          <p:cNvCxnSpPr>
            <a:cxnSpLocks/>
          </p:cNvCxnSpPr>
          <p:nvPr/>
        </p:nvCxnSpPr>
        <p:spPr>
          <a:xfrm>
            <a:off x="5617628" y="3131647"/>
            <a:ext cx="0" cy="357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1A922937-35CD-4D3B-A716-C145B014B0C4}"/>
              </a:ext>
            </a:extLst>
          </p:cNvPr>
          <p:cNvCxnSpPr>
            <a:cxnSpLocks/>
          </p:cNvCxnSpPr>
          <p:nvPr/>
        </p:nvCxnSpPr>
        <p:spPr>
          <a:xfrm flipH="1">
            <a:off x="4202724" y="3497445"/>
            <a:ext cx="140474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0995813-69E7-47EE-9A7A-6FFC29ECD20E}"/>
              </a:ext>
            </a:extLst>
          </p:cNvPr>
          <p:cNvCxnSpPr>
            <a:cxnSpLocks/>
          </p:cNvCxnSpPr>
          <p:nvPr/>
        </p:nvCxnSpPr>
        <p:spPr>
          <a:xfrm flipH="1">
            <a:off x="4186065" y="3497445"/>
            <a:ext cx="8814" cy="1247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内容占位符 2">
            <a:extLst>
              <a:ext uri="{FF2B5EF4-FFF2-40B4-BE49-F238E27FC236}">
                <a16:creationId xmlns:a16="http://schemas.microsoft.com/office/drawing/2014/main" id="{977C68A6-4F86-448D-A645-1BA48C121416}"/>
              </a:ext>
            </a:extLst>
          </p:cNvPr>
          <p:cNvSpPr txBox="1">
            <a:spLocks/>
          </p:cNvSpPr>
          <p:nvPr/>
        </p:nvSpPr>
        <p:spPr>
          <a:xfrm>
            <a:off x="5779254" y="3175371"/>
            <a:ext cx="2977622" cy="322074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55F5A039-4C6D-4930-8691-DEA4993F6AC9}"/>
              </a:ext>
            </a:extLst>
          </p:cNvPr>
          <p:cNvCxnSpPr>
            <a:cxnSpLocks/>
          </p:cNvCxnSpPr>
          <p:nvPr/>
        </p:nvCxnSpPr>
        <p:spPr>
          <a:xfrm>
            <a:off x="4193293" y="4689963"/>
            <a:ext cx="147054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05539AC4-1477-4CD3-B208-2AADBE46EEE7}"/>
              </a:ext>
            </a:extLst>
          </p:cNvPr>
          <p:cNvCxnSpPr>
            <a:cxnSpLocks/>
          </p:cNvCxnSpPr>
          <p:nvPr/>
        </p:nvCxnSpPr>
        <p:spPr>
          <a:xfrm flipH="1">
            <a:off x="5607468" y="4689963"/>
            <a:ext cx="4714" cy="1539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内容占位符 2">
            <a:extLst>
              <a:ext uri="{FF2B5EF4-FFF2-40B4-BE49-F238E27FC236}">
                <a16:creationId xmlns:a16="http://schemas.microsoft.com/office/drawing/2014/main" id="{3ABCF86B-42FB-439D-8551-4A002C2F60A8}"/>
              </a:ext>
            </a:extLst>
          </p:cNvPr>
          <p:cNvSpPr txBox="1">
            <a:spLocks/>
          </p:cNvSpPr>
          <p:nvPr/>
        </p:nvSpPr>
        <p:spPr>
          <a:xfrm>
            <a:off x="5779254" y="4725328"/>
            <a:ext cx="4157226" cy="1084228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1) {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(no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elephant) {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buy bread;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2;	 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73B4D61-1007-4FFE-A2CB-C110A237554F}"/>
              </a:ext>
            </a:extLst>
          </p:cNvPr>
          <p:cNvGrpSpPr/>
          <p:nvPr/>
        </p:nvGrpSpPr>
        <p:grpSpPr>
          <a:xfrm>
            <a:off x="1822536" y="2209098"/>
            <a:ext cx="6106998" cy="428628"/>
            <a:chOff x="363522" y="1851670"/>
            <a:chExt cx="3880934" cy="428628"/>
          </a:xfrm>
        </p:grpSpPr>
        <p:sp>
          <p:nvSpPr>
            <p:cNvPr id="83" name="内容占位符 2">
              <a:extLst>
                <a:ext uri="{FF2B5EF4-FFF2-40B4-BE49-F238E27FC236}">
                  <a16:creationId xmlns:a16="http://schemas.microsoft.com/office/drawing/2014/main" id="{30F9364C-7C72-48DB-9475-FDDFEE012F75}"/>
                </a:ext>
              </a:extLst>
            </p:cNvPr>
            <p:cNvSpPr txBox="1">
              <a:spLocks/>
            </p:cNvSpPr>
            <p:nvPr/>
          </p:nvSpPr>
          <p:spPr>
            <a:xfrm>
              <a:off x="363522" y="1851670"/>
              <a:ext cx="92869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/>
                <a:t>进程</a:t>
              </a:r>
              <a:r>
                <a:rPr lang="en-US" altLang="zh-CN" sz="2400" dirty="0"/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内容占位符 2">
              <a:extLst>
                <a:ext uri="{FF2B5EF4-FFF2-40B4-BE49-F238E27FC236}">
                  <a16:creationId xmlns:a16="http://schemas.microsoft.com/office/drawing/2014/main" id="{40C81251-56FE-4B2D-B6DF-51CCAF8A539C}"/>
                </a:ext>
              </a:extLst>
            </p:cNvPr>
            <p:cNvSpPr txBox="1">
              <a:spLocks/>
            </p:cNvSpPr>
            <p:nvPr/>
          </p:nvSpPr>
          <p:spPr>
            <a:xfrm>
              <a:off x="3244324" y="1851670"/>
              <a:ext cx="100013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进程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85" name="内容占位符 2">
            <a:extLst>
              <a:ext uri="{FF2B5EF4-FFF2-40B4-BE49-F238E27FC236}">
                <a16:creationId xmlns:a16="http://schemas.microsoft.com/office/drawing/2014/main" id="{85C9F3AA-BABF-49F4-938F-63717985A1B7}"/>
              </a:ext>
            </a:extLst>
          </p:cNvPr>
          <p:cNvSpPr txBox="1">
            <a:spLocks/>
          </p:cNvSpPr>
          <p:nvPr/>
        </p:nvSpPr>
        <p:spPr>
          <a:xfrm>
            <a:off x="1275957" y="6274663"/>
            <a:ext cx="2516651" cy="232419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	 </a:t>
            </a: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60AF851-4ED3-4B7A-886B-EECFA887B676}"/>
              </a:ext>
            </a:extLst>
          </p:cNvPr>
          <p:cNvCxnSpPr>
            <a:cxnSpLocks/>
          </p:cNvCxnSpPr>
          <p:nvPr/>
        </p:nvCxnSpPr>
        <p:spPr>
          <a:xfrm flipH="1">
            <a:off x="4162958" y="6229013"/>
            <a:ext cx="1439064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83879435-F1D5-4517-9000-39EED589B551}"/>
              </a:ext>
            </a:extLst>
          </p:cNvPr>
          <p:cNvCxnSpPr>
            <a:cxnSpLocks/>
          </p:cNvCxnSpPr>
          <p:nvPr/>
        </p:nvCxnSpPr>
        <p:spPr>
          <a:xfrm>
            <a:off x="4162958" y="6229013"/>
            <a:ext cx="0" cy="451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内容占位符 2">
            <a:extLst>
              <a:ext uri="{FF2B5EF4-FFF2-40B4-BE49-F238E27FC236}">
                <a16:creationId xmlns:a16="http://schemas.microsoft.com/office/drawing/2014/main" id="{2D881BC8-0C2A-4C1E-BC7A-4A5848E8EAE2}"/>
              </a:ext>
            </a:extLst>
          </p:cNvPr>
          <p:cNvSpPr txBox="1">
            <a:spLocks/>
          </p:cNvSpPr>
          <p:nvPr/>
        </p:nvSpPr>
        <p:spPr>
          <a:xfrm>
            <a:off x="1690854" y="3765782"/>
            <a:ext cx="3329979" cy="601546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elephant) {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buy bread;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</a:p>
        </p:txBody>
      </p:sp>
      <p:sp>
        <p:nvSpPr>
          <p:cNvPr id="89" name="内容占位符 2">
            <a:extLst>
              <a:ext uri="{FF2B5EF4-FFF2-40B4-BE49-F238E27FC236}">
                <a16:creationId xmlns:a16="http://schemas.microsoft.com/office/drawing/2014/main" id="{0DF383C8-7227-4C1C-8332-28B819B81D17}"/>
              </a:ext>
            </a:extLst>
          </p:cNvPr>
          <p:cNvSpPr txBox="1">
            <a:spLocks/>
          </p:cNvSpPr>
          <p:nvPr/>
        </p:nvSpPr>
        <p:spPr>
          <a:xfrm>
            <a:off x="6242120" y="4981132"/>
            <a:ext cx="3329979" cy="601546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elephant) {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buy bread;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DC6CFAFC-DCAE-4709-A6A7-F85CAE56814A}"/>
              </a:ext>
            </a:extLst>
          </p:cNvPr>
          <p:cNvGrpSpPr/>
          <p:nvPr/>
        </p:nvGrpSpPr>
        <p:grpSpPr>
          <a:xfrm>
            <a:off x="8724825" y="2902239"/>
            <a:ext cx="2924662" cy="407990"/>
            <a:chOff x="1252514" y="1344604"/>
            <a:chExt cx="2924662" cy="407990"/>
          </a:xfrm>
        </p:grpSpPr>
        <p:pic>
          <p:nvPicPr>
            <p:cNvPr id="91" name="图片 90" descr="小点1.png">
              <a:extLst>
                <a:ext uri="{FF2B5EF4-FFF2-40B4-BE49-F238E27FC236}">
                  <a16:creationId xmlns:a16="http://schemas.microsoft.com/office/drawing/2014/main" id="{D1CCF6AC-DE14-47BE-8427-D197B6FA7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2" name="内容占位符 2">
              <a:extLst>
                <a:ext uri="{FF2B5EF4-FFF2-40B4-BE49-F238E27FC236}">
                  <a16:creationId xmlns:a16="http://schemas.microsoft.com/office/drawing/2014/main" id="{02980A05-31B0-4A47-A8A9-BF31F92CB464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27920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可能导致没有人出去找大象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679A87A-62BF-44C4-98B4-C394167F65C0}"/>
              </a:ext>
            </a:extLst>
          </p:cNvPr>
          <p:cNvGrpSpPr/>
          <p:nvPr/>
        </p:nvGrpSpPr>
        <p:grpSpPr>
          <a:xfrm>
            <a:off x="8722846" y="4005907"/>
            <a:ext cx="2924662" cy="407990"/>
            <a:chOff x="1252514" y="1344604"/>
            <a:chExt cx="2924662" cy="407990"/>
          </a:xfrm>
        </p:grpSpPr>
        <p:pic>
          <p:nvPicPr>
            <p:cNvPr id="94" name="图片 93" descr="小点1.png">
              <a:extLst>
                <a:ext uri="{FF2B5EF4-FFF2-40B4-BE49-F238E27FC236}">
                  <a16:creationId xmlns:a16="http://schemas.microsoft.com/office/drawing/2014/main" id="{2D51F731-5312-4E65-ABE7-5DF35277C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5" name="内容占位符 2">
              <a:extLst>
                <a:ext uri="{FF2B5EF4-FFF2-40B4-BE49-F238E27FC236}">
                  <a16:creationId xmlns:a16="http://schemas.microsoft.com/office/drawing/2014/main" id="{46940834-EB03-4358-AC1F-6A1C9ED1A6E8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27920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每个人都认为其他人出去找大象了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8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8" grpId="0"/>
      <p:bldP spid="81" grpId="0"/>
      <p:bldP spid="85" grpId="0"/>
      <p:bldP spid="88" grpId="0"/>
      <p:bldP spid="88" grpId="1"/>
      <p:bldP spid="89" grpId="0"/>
      <p:bldP spid="8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1AFD46-46EF-4358-B9FB-258711CA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26" y="2221914"/>
            <a:ext cx="7872494" cy="300705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两个人采用不同的处理流程。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DE13CB-DB03-4EDA-93E8-1FE5B08FF1AC}"/>
              </a:ext>
            </a:extLst>
          </p:cNvPr>
          <p:cNvGrpSpPr/>
          <p:nvPr/>
        </p:nvGrpSpPr>
        <p:grpSpPr>
          <a:xfrm>
            <a:off x="210750" y="3049359"/>
            <a:ext cx="5123250" cy="923330"/>
            <a:chOff x="-1373443" y="1645476"/>
            <a:chExt cx="5123250" cy="92333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B97F539-2434-48C7-A8D3-FF3A4FB92903}"/>
                </a:ext>
              </a:extLst>
            </p:cNvPr>
            <p:cNvSpPr/>
            <p:nvPr/>
          </p:nvSpPr>
          <p:spPr>
            <a:xfrm>
              <a:off x="710863" y="1649614"/>
              <a:ext cx="3038944" cy="847943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9F20E191-6B68-4055-B9A6-BB56138C3F6D}"/>
                </a:ext>
              </a:extLst>
            </p:cNvPr>
            <p:cNvSpPr txBox="1"/>
            <p:nvPr/>
          </p:nvSpPr>
          <p:spPr>
            <a:xfrm>
              <a:off x="-1373443" y="1645476"/>
              <a:ext cx="208430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如果没有便签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2,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那么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A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可以去找大象，否则等待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B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离开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A9895F-DA36-4BD3-A4CC-BF331D422DDE}"/>
              </a:ext>
            </a:extLst>
          </p:cNvPr>
          <p:cNvGrpSpPr/>
          <p:nvPr/>
        </p:nvGrpSpPr>
        <p:grpSpPr>
          <a:xfrm>
            <a:off x="6193273" y="2935492"/>
            <a:ext cx="5982522" cy="923330"/>
            <a:chOff x="6171466" y="2881298"/>
            <a:chExt cx="5982522" cy="92333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FB11C0B-21EC-44F3-87D5-5C2E96A215C2}"/>
                </a:ext>
              </a:extLst>
            </p:cNvPr>
            <p:cNvSpPr/>
            <p:nvPr/>
          </p:nvSpPr>
          <p:spPr>
            <a:xfrm>
              <a:off x="6171466" y="2984493"/>
              <a:ext cx="2084306" cy="252000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24">
              <a:extLst>
                <a:ext uri="{FF2B5EF4-FFF2-40B4-BE49-F238E27FC236}">
                  <a16:creationId xmlns:a16="http://schemas.microsoft.com/office/drawing/2014/main" id="{AF09C20E-E026-4F5A-BFB2-0F829B1EADB7}"/>
                </a:ext>
              </a:extLst>
            </p:cNvPr>
            <p:cNvSpPr txBox="1"/>
            <p:nvPr/>
          </p:nvSpPr>
          <p:spPr>
            <a:xfrm>
              <a:off x="9382121" y="2881298"/>
              <a:ext cx="27718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如果没有便签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1,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那么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B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可以去找大象，否则</a:t>
              </a:r>
              <a:r>
                <a:rPr lang="en-US" altLang="zh-CN" b="1" dirty="0">
                  <a:solidFill>
                    <a:srgbClr val="C00000"/>
                  </a:solidFill>
                  <a:latin typeface="+mn-ea"/>
                </a:rPr>
                <a:t>B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离开并且再试一次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3F110A0-A0E7-4DA1-95C5-51F4CEA97CBA}"/>
              </a:ext>
            </a:extLst>
          </p:cNvPr>
          <p:cNvGrpSpPr/>
          <p:nvPr/>
        </p:nvGrpSpPr>
        <p:grpSpPr>
          <a:xfrm>
            <a:off x="1227933" y="5395448"/>
            <a:ext cx="9736133" cy="461665"/>
            <a:chOff x="844893" y="1000114"/>
            <a:chExt cx="9736133" cy="461665"/>
          </a:xfrm>
        </p:grpSpPr>
        <p:sp>
          <p:nvSpPr>
            <p:cNvPr id="49" name="内容占位符 2">
              <a:extLst>
                <a:ext uri="{FF2B5EF4-FFF2-40B4-BE49-F238E27FC236}">
                  <a16:creationId xmlns:a16="http://schemas.microsoft.com/office/drawing/2014/main" id="{FB7C6011-ECD1-4AFF-A07A-1E2C04474F2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有效么？能满足大象和冰箱的要求么？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691993E3-1EA3-427C-B2B4-86DFED57D28A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7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4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– </a:t>
            </a:r>
            <a:r>
              <a:rPr lang="zh-CN" altLang="en-US" sz="3200" b="1" dirty="0">
                <a:solidFill>
                  <a:srgbClr val="FF0000"/>
                </a:solidFill>
              </a:rPr>
              <a:t>分析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41D768A-9B56-43A5-96CE-B642610C97BE}"/>
              </a:ext>
            </a:extLst>
          </p:cNvPr>
          <p:cNvGrpSpPr/>
          <p:nvPr/>
        </p:nvGrpSpPr>
        <p:grpSpPr>
          <a:xfrm>
            <a:off x="1961553" y="1681583"/>
            <a:ext cx="9736133" cy="461665"/>
            <a:chOff x="844893" y="1000114"/>
            <a:chExt cx="9736133" cy="461665"/>
          </a:xfrm>
        </p:grpSpPr>
        <p:sp>
          <p:nvSpPr>
            <p:cNvPr id="57" name="内容占位符 2">
              <a:extLst>
                <a:ext uri="{FF2B5EF4-FFF2-40B4-BE49-F238E27FC236}">
                  <a16:creationId xmlns:a16="http://schemas.microsoft.com/office/drawing/2014/main" id="{21692D6F-32AD-4484-A546-808002937323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有效，但是太复杂</a:t>
              </a:r>
            </a:p>
          </p:txBody>
        </p:sp>
        <p:sp>
          <p:nvSpPr>
            <p:cNvPr id="58" name="TextBox 20">
              <a:extLst>
                <a:ext uri="{FF2B5EF4-FFF2-40B4-BE49-F238E27FC236}">
                  <a16:creationId xmlns:a16="http://schemas.microsoft.com/office/drawing/2014/main" id="{193B3787-8372-4FFF-8406-ACE03BD6CA48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52468629-0F15-42FE-B3A5-BD113889235C}"/>
              </a:ext>
            </a:extLst>
          </p:cNvPr>
          <p:cNvGrpSpPr/>
          <p:nvPr/>
        </p:nvGrpSpPr>
        <p:grpSpPr>
          <a:xfrm>
            <a:off x="2804833" y="2365957"/>
            <a:ext cx="4559362" cy="407990"/>
            <a:chOff x="1252514" y="1344604"/>
            <a:chExt cx="4559362" cy="407990"/>
          </a:xfrm>
        </p:grpSpPr>
        <p:pic>
          <p:nvPicPr>
            <p:cNvPr id="60" name="图片 59" descr="小点1.png">
              <a:extLst>
                <a:ext uri="{FF2B5EF4-FFF2-40B4-BE49-F238E27FC236}">
                  <a16:creationId xmlns:a16="http://schemas.microsoft.com/office/drawing/2014/main" id="{29D29A57-E9DE-442D-9252-587306182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61" name="内容占位符 2">
              <a:extLst>
                <a:ext uri="{FF2B5EF4-FFF2-40B4-BE49-F238E27FC236}">
                  <a16:creationId xmlns:a16="http://schemas.microsoft.com/office/drawing/2014/main" id="{1651E38E-DCDB-417C-BA62-45CA4DE1BB31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44267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很难验证他的有效性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8E03E8A-9CED-4233-95E1-71CB445544DC}"/>
              </a:ext>
            </a:extLst>
          </p:cNvPr>
          <p:cNvGrpSpPr/>
          <p:nvPr/>
        </p:nvGrpSpPr>
        <p:grpSpPr>
          <a:xfrm>
            <a:off x="1961553" y="2996656"/>
            <a:ext cx="9736133" cy="461665"/>
            <a:chOff x="844893" y="1000114"/>
            <a:chExt cx="9736133" cy="461665"/>
          </a:xfrm>
        </p:grpSpPr>
        <p:sp>
          <p:nvSpPr>
            <p:cNvPr id="63" name="内容占位符 2">
              <a:extLst>
                <a:ext uri="{FF2B5EF4-FFF2-40B4-BE49-F238E27FC236}">
                  <a16:creationId xmlns:a16="http://schemas.microsoft.com/office/drawing/2014/main" id="{BAB0FC7D-2FB5-4EAC-A269-437FCD75AC79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A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和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代码不同</a:t>
              </a:r>
            </a:p>
          </p:txBody>
        </p:sp>
        <p:sp>
          <p:nvSpPr>
            <p:cNvPr id="64" name="TextBox 20">
              <a:extLst>
                <a:ext uri="{FF2B5EF4-FFF2-40B4-BE49-F238E27FC236}">
                  <a16:creationId xmlns:a16="http://schemas.microsoft.com/office/drawing/2014/main" id="{53BEF0B0-BC3C-4838-BDF8-694E7AC83132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B7E5293-1735-4BBA-9523-A46D593EAB52}"/>
              </a:ext>
            </a:extLst>
          </p:cNvPr>
          <p:cNvGrpSpPr/>
          <p:nvPr/>
        </p:nvGrpSpPr>
        <p:grpSpPr>
          <a:xfrm>
            <a:off x="2804833" y="3681030"/>
            <a:ext cx="4559362" cy="407990"/>
            <a:chOff x="1252514" y="1344604"/>
            <a:chExt cx="4559362" cy="407990"/>
          </a:xfrm>
        </p:grpSpPr>
        <p:pic>
          <p:nvPicPr>
            <p:cNvPr id="66" name="图片 65" descr="小点1.png">
              <a:extLst>
                <a:ext uri="{FF2B5EF4-FFF2-40B4-BE49-F238E27FC236}">
                  <a16:creationId xmlns:a16="http://schemas.microsoft.com/office/drawing/2014/main" id="{D1604AEF-6F20-498E-BB1C-DA7EA9C8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67" name="内容占位符 2">
              <a:extLst>
                <a:ext uri="{FF2B5EF4-FFF2-40B4-BE49-F238E27FC236}">
                  <a16:creationId xmlns:a16="http://schemas.microsoft.com/office/drawing/2014/main" id="{4E51A30F-7739-4350-89D1-0355B663C673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44267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每个进程代码不同</a:t>
              </a: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DD03F469-CC1A-48A5-84E6-D0CB353CE873}"/>
              </a:ext>
            </a:extLst>
          </p:cNvPr>
          <p:cNvGrpSpPr/>
          <p:nvPr/>
        </p:nvGrpSpPr>
        <p:grpSpPr>
          <a:xfrm>
            <a:off x="1961553" y="4942428"/>
            <a:ext cx="9736133" cy="461665"/>
            <a:chOff x="844893" y="1000114"/>
            <a:chExt cx="9736133" cy="461665"/>
          </a:xfrm>
        </p:grpSpPr>
        <p:sp>
          <p:nvSpPr>
            <p:cNvPr id="69" name="内容占位符 2">
              <a:extLst>
                <a:ext uri="{FF2B5EF4-FFF2-40B4-BE49-F238E27FC236}">
                  <a16:creationId xmlns:a16="http://schemas.microsoft.com/office/drawing/2014/main" id="{6ADE07A1-15AA-4723-99F1-8EBA503B3094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进程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A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在等待，期间无法做其他的事情</a:t>
              </a:r>
            </a:p>
          </p:txBody>
        </p:sp>
        <p:sp>
          <p:nvSpPr>
            <p:cNvPr id="70" name="TextBox 20">
              <a:extLst>
                <a:ext uri="{FF2B5EF4-FFF2-40B4-BE49-F238E27FC236}">
                  <a16:creationId xmlns:a16="http://schemas.microsoft.com/office/drawing/2014/main" id="{4EB747E3-F499-437F-AD2D-4C1A41430720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A6264602-23CD-4B1E-AB8E-DB503796CDCC}"/>
              </a:ext>
            </a:extLst>
          </p:cNvPr>
          <p:cNvGrpSpPr/>
          <p:nvPr/>
        </p:nvGrpSpPr>
        <p:grpSpPr>
          <a:xfrm>
            <a:off x="2804833" y="5626802"/>
            <a:ext cx="4559362" cy="407990"/>
            <a:chOff x="1252514" y="1344604"/>
            <a:chExt cx="4559362" cy="407990"/>
          </a:xfrm>
        </p:grpSpPr>
        <p:pic>
          <p:nvPicPr>
            <p:cNvPr id="97" name="图片 96" descr="小点1.png">
              <a:extLst>
                <a:ext uri="{FF2B5EF4-FFF2-40B4-BE49-F238E27FC236}">
                  <a16:creationId xmlns:a16="http://schemas.microsoft.com/office/drawing/2014/main" id="{7739782D-63F5-498C-8712-480D95C19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8" name="内容占位符 2">
              <a:extLst>
                <a:ext uri="{FF2B5EF4-FFF2-40B4-BE49-F238E27FC236}">
                  <a16:creationId xmlns:a16="http://schemas.microsoft.com/office/drawing/2014/main" id="{6BA8390F-0E91-486F-A44D-7529F579E177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44267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忙等待（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busy-waiting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）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14040DA-33B3-4635-BACC-171E21355838}"/>
              </a:ext>
            </a:extLst>
          </p:cNvPr>
          <p:cNvGrpSpPr/>
          <p:nvPr/>
        </p:nvGrpSpPr>
        <p:grpSpPr>
          <a:xfrm>
            <a:off x="2804833" y="4311729"/>
            <a:ext cx="4559362" cy="407990"/>
            <a:chOff x="1252514" y="1344604"/>
            <a:chExt cx="4559362" cy="407990"/>
          </a:xfrm>
        </p:grpSpPr>
        <p:pic>
          <p:nvPicPr>
            <p:cNvPr id="100" name="图片 99" descr="小点1.png">
              <a:extLst>
                <a:ext uri="{FF2B5EF4-FFF2-40B4-BE49-F238E27FC236}">
                  <a16:creationId xmlns:a16="http://schemas.microsoft.com/office/drawing/2014/main" id="{23C01C5C-7155-4313-897D-3EFF4CEAB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01" name="内容占位符 2">
              <a:extLst>
                <a:ext uri="{FF2B5EF4-FFF2-40B4-BE49-F238E27FC236}">
                  <a16:creationId xmlns:a16="http://schemas.microsoft.com/office/drawing/2014/main" id="{B52FBD13-636D-4BDF-A176-185F1748ABBD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44267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如果进程更多，就更复杂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CCDFBA14-697B-4FA7-888A-98D9BF4B9239}"/>
              </a:ext>
            </a:extLst>
          </p:cNvPr>
          <p:cNvGrpSpPr/>
          <p:nvPr/>
        </p:nvGrpSpPr>
        <p:grpSpPr>
          <a:xfrm>
            <a:off x="1961553" y="6323925"/>
            <a:ext cx="9736133" cy="461665"/>
            <a:chOff x="844893" y="1000114"/>
            <a:chExt cx="9736133" cy="461665"/>
          </a:xfrm>
        </p:grpSpPr>
        <p:sp>
          <p:nvSpPr>
            <p:cNvPr id="106" name="内容占位符 2">
              <a:extLst>
                <a:ext uri="{FF2B5EF4-FFF2-40B4-BE49-F238E27FC236}">
                  <a16:creationId xmlns:a16="http://schemas.microsoft.com/office/drawing/2014/main" id="{48362280-0638-4B4D-A156-47E06747FB7B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还有没更好的方法呢？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marL="0" lvl="0" indent="0">
                <a:spcBef>
                  <a:spcPct val="20000"/>
                </a:spcBef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7" name="TextBox 20">
              <a:extLst>
                <a:ext uri="{FF2B5EF4-FFF2-40B4-BE49-F238E27FC236}">
                  <a16:creationId xmlns:a16="http://schemas.microsoft.com/office/drawing/2014/main" id="{9881E2C7-A855-4C3C-8FD3-54EFE620A8F2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2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并行的进程之间的关系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D7717-A386-4482-A08A-118341B6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61" y="2074989"/>
            <a:ext cx="9959878" cy="39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6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7" y="5093218"/>
            <a:ext cx="180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临界资源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虽然多个进程可以共享系统中的各个资源，但其中许多资源一次只能为一个进程所使用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这种</a:t>
            </a:r>
            <a:r>
              <a:rPr lang="zh-CN" altLang="en-US" sz="2400" b="1" dirty="0">
                <a:solidFill>
                  <a:srgbClr val="FF0000"/>
                </a:solidFill>
              </a:rPr>
              <a:t>一次仅允许一个进程使用</a:t>
            </a:r>
            <a:r>
              <a:rPr lang="zh-CN" altLang="en-US" sz="2400" b="1" dirty="0"/>
              <a:t>的资源称为</a:t>
            </a:r>
            <a:r>
              <a:rPr lang="zh-CN" altLang="en-US" sz="2400" b="1" dirty="0">
                <a:solidFill>
                  <a:srgbClr val="FF0000"/>
                </a:solidFill>
              </a:rPr>
              <a:t>临界资源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对临界资源的访问必须</a:t>
            </a:r>
            <a:r>
              <a:rPr lang="zh-CN" altLang="en-US" sz="2400" b="1" dirty="0">
                <a:solidFill>
                  <a:srgbClr val="FF0000"/>
                </a:solidFill>
              </a:rPr>
              <a:t>互斥</a:t>
            </a:r>
            <a:r>
              <a:rPr lang="zh-CN" altLang="en-US" sz="2400" b="1" dirty="0"/>
              <a:t>的进行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许多物理设备都属于临界资源，如打印机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许多变量，数据等都可以被若干进程</a:t>
            </a:r>
            <a:r>
              <a:rPr lang="zh-CN" altLang="en-US" sz="2400" b="1" dirty="0">
                <a:solidFill>
                  <a:srgbClr val="FF0000"/>
                </a:solidFill>
              </a:rPr>
              <a:t>共享</a:t>
            </a:r>
            <a:r>
              <a:rPr lang="zh-CN" altLang="en-US" sz="2400" b="1" dirty="0"/>
              <a:t>，也属于临界资源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88182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临界区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访问临界资源的</a:t>
            </a:r>
            <a:r>
              <a:rPr lang="zh-CN" altLang="en-US" sz="2400" b="1" dirty="0">
                <a:solidFill>
                  <a:srgbClr val="FF0000"/>
                </a:solidFill>
              </a:rPr>
              <a:t>代码段</a:t>
            </a:r>
            <a:r>
              <a:rPr lang="zh-CN" altLang="en-US" sz="2400" b="1" dirty="0"/>
              <a:t>称为临界区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为了保证临界资源的正确使用，将临界资源访问过程分成四个部分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238223-F948-4AA4-8A47-4259823C7624}"/>
              </a:ext>
            </a:extLst>
          </p:cNvPr>
          <p:cNvSpPr txBox="1"/>
          <p:nvPr/>
        </p:nvSpPr>
        <p:spPr>
          <a:xfrm>
            <a:off x="3510997" y="3217986"/>
            <a:ext cx="5170005" cy="334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do{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entry section;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    critical section;		// </a:t>
            </a:r>
            <a:r>
              <a:rPr lang="zh-CN" altLang="en-US" sz="2400" b="1" dirty="0">
                <a:solidFill>
                  <a:srgbClr val="FF0000"/>
                </a:solidFill>
              </a:rPr>
              <a:t>临界区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exit section;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remainder section;	// </a:t>
            </a:r>
            <a:r>
              <a:rPr lang="zh-CN" altLang="en-US" sz="2400" b="1" dirty="0"/>
              <a:t>剩余区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}while(true)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872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临界区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8" y="1879986"/>
            <a:ext cx="6990018" cy="168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进入区：为了进入临界区使用临界资源，在进入区要</a:t>
            </a:r>
            <a:r>
              <a:rPr lang="zh-CN" altLang="en-US" sz="2400" b="1" dirty="0">
                <a:solidFill>
                  <a:srgbClr val="FF0000"/>
                </a:solidFill>
              </a:rPr>
              <a:t>检查</a:t>
            </a:r>
            <a:r>
              <a:rPr lang="zh-CN" altLang="en-US" sz="2400" b="1" dirty="0"/>
              <a:t>是否可以进入临界区，如果可以则进入临界区，并设置正在</a:t>
            </a:r>
            <a:r>
              <a:rPr lang="zh-CN" altLang="en-US" sz="2400" b="1" dirty="0">
                <a:solidFill>
                  <a:srgbClr val="FF0000"/>
                </a:solidFill>
              </a:rPr>
              <a:t>访问临界区的标志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F9E95C-B868-42B6-B129-A648481F6D63}"/>
              </a:ext>
            </a:extLst>
          </p:cNvPr>
          <p:cNvSpPr txBox="1"/>
          <p:nvPr/>
        </p:nvSpPr>
        <p:spPr>
          <a:xfrm>
            <a:off x="8228198" y="820068"/>
            <a:ext cx="3817071" cy="2300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do{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</a:t>
            </a:r>
            <a:r>
              <a:rPr lang="en-US" altLang="zh-CN" sz="1600" b="1" dirty="0">
                <a:solidFill>
                  <a:srgbClr val="FF0000"/>
                </a:solidFill>
              </a:rPr>
              <a:t>entry section;		// </a:t>
            </a:r>
            <a:r>
              <a:rPr lang="zh-CN" altLang="en-US" sz="1600" b="1" dirty="0">
                <a:solidFill>
                  <a:srgbClr val="FF0000"/>
                </a:solidFill>
              </a:rPr>
              <a:t>进入区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    </a:t>
            </a:r>
            <a:r>
              <a:rPr lang="en-US" altLang="zh-CN" sz="1600" b="1" dirty="0">
                <a:solidFill>
                  <a:schemeClr val="tx1"/>
                </a:solidFill>
              </a:rPr>
              <a:t>critical section;		// </a:t>
            </a:r>
            <a:r>
              <a:rPr lang="zh-CN" altLang="en-US" sz="1600" b="1" dirty="0">
                <a:solidFill>
                  <a:schemeClr val="tx1"/>
                </a:solidFill>
              </a:rPr>
              <a:t>临界区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exit section;		// </a:t>
            </a:r>
            <a:r>
              <a:rPr lang="zh-CN" altLang="en-US" sz="1600" b="1" dirty="0"/>
              <a:t>退出区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remainder section;	// </a:t>
            </a:r>
            <a:r>
              <a:rPr lang="zh-CN" altLang="en-US" sz="1600" b="1" dirty="0"/>
              <a:t>剩余区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}while(true)</a:t>
            </a:r>
            <a:endParaRPr lang="zh-CN" altLang="en-US" sz="16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238223-F948-4AA4-8A47-4259823C7624}"/>
              </a:ext>
            </a:extLst>
          </p:cNvPr>
          <p:cNvSpPr txBox="1"/>
          <p:nvPr/>
        </p:nvSpPr>
        <p:spPr>
          <a:xfrm>
            <a:off x="8228197" y="813578"/>
            <a:ext cx="3817071" cy="2300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do{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entry section;		// </a:t>
            </a:r>
            <a:r>
              <a:rPr lang="zh-CN" altLang="en-US" sz="1600" b="1" dirty="0"/>
              <a:t>进入区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    critical section;		// </a:t>
            </a:r>
            <a:r>
              <a:rPr lang="zh-CN" altLang="en-US" sz="1600" b="1" dirty="0">
                <a:solidFill>
                  <a:srgbClr val="FF0000"/>
                </a:solidFill>
              </a:rPr>
              <a:t>临界区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exit section;		// </a:t>
            </a:r>
            <a:r>
              <a:rPr lang="zh-CN" altLang="en-US" sz="1600" b="1" dirty="0"/>
              <a:t>退出区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remainder section;	// </a:t>
            </a:r>
            <a:r>
              <a:rPr lang="zh-CN" altLang="en-US" sz="1600" b="1" dirty="0"/>
              <a:t>剩余区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}while(true)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0D9E21-9D72-4758-B34B-15E834798944}"/>
              </a:ext>
            </a:extLst>
          </p:cNvPr>
          <p:cNvSpPr txBox="1"/>
          <p:nvPr/>
        </p:nvSpPr>
        <p:spPr>
          <a:xfrm>
            <a:off x="923058" y="3856743"/>
            <a:ext cx="897707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临界区：进程中访问临界资源的那段代码，又称临界段</a:t>
            </a:r>
            <a:endParaRPr lang="en-US" altLang="zh-CN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B08465-645F-4D7E-A9FE-70AD2ABC3CFC}"/>
              </a:ext>
            </a:extLst>
          </p:cNvPr>
          <p:cNvSpPr txBox="1"/>
          <p:nvPr/>
        </p:nvSpPr>
        <p:spPr>
          <a:xfrm>
            <a:off x="8228198" y="820538"/>
            <a:ext cx="3817071" cy="2300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do{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entry section;		// </a:t>
            </a:r>
            <a:r>
              <a:rPr lang="zh-CN" altLang="en-US" sz="1600" b="1" dirty="0"/>
              <a:t>进入区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    </a:t>
            </a:r>
            <a:r>
              <a:rPr lang="en-US" altLang="zh-CN" sz="1600" b="1" dirty="0">
                <a:solidFill>
                  <a:schemeClr val="tx1"/>
                </a:solidFill>
              </a:rPr>
              <a:t>critical section;		// </a:t>
            </a:r>
            <a:r>
              <a:rPr lang="zh-CN" altLang="en-US" sz="1600" b="1" dirty="0">
                <a:solidFill>
                  <a:schemeClr val="tx1"/>
                </a:solidFill>
              </a:rPr>
              <a:t>临界区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</a:t>
            </a:r>
            <a:r>
              <a:rPr lang="en-US" altLang="zh-CN" sz="1600" b="1" dirty="0">
                <a:solidFill>
                  <a:srgbClr val="FF0000"/>
                </a:solidFill>
              </a:rPr>
              <a:t>exit section;		// </a:t>
            </a:r>
            <a:r>
              <a:rPr lang="zh-CN" altLang="en-US" sz="1600" b="1" dirty="0">
                <a:solidFill>
                  <a:srgbClr val="FF0000"/>
                </a:solidFill>
              </a:rPr>
              <a:t>退出区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remainder section;	// </a:t>
            </a:r>
            <a:r>
              <a:rPr lang="zh-CN" altLang="en-US" sz="1600" b="1" dirty="0"/>
              <a:t>剩余区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}while(true)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2A3A6B-0C70-46F8-AE87-3A7B0FFD09C5}"/>
              </a:ext>
            </a:extLst>
          </p:cNvPr>
          <p:cNvSpPr txBox="1"/>
          <p:nvPr/>
        </p:nvSpPr>
        <p:spPr>
          <a:xfrm>
            <a:off x="923058" y="4725505"/>
            <a:ext cx="897707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退出区：将正在访问临界资源的</a:t>
            </a:r>
            <a:r>
              <a:rPr lang="zh-CN" altLang="en-US" sz="2400" b="1" dirty="0">
                <a:solidFill>
                  <a:srgbClr val="FF0000"/>
                </a:solidFill>
              </a:rPr>
              <a:t>标志清除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25724D-4A23-48BF-9F09-172A08BA710B}"/>
              </a:ext>
            </a:extLst>
          </p:cNvPr>
          <p:cNvSpPr txBox="1"/>
          <p:nvPr/>
        </p:nvSpPr>
        <p:spPr>
          <a:xfrm>
            <a:off x="8228199" y="826557"/>
            <a:ext cx="3817071" cy="23009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do{</a:t>
            </a: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entry section;		// </a:t>
            </a:r>
            <a:r>
              <a:rPr lang="zh-CN" altLang="en-US" sz="1600" b="1" dirty="0"/>
              <a:t>进入区</a:t>
            </a:r>
            <a:endParaRPr lang="en-US" altLang="zh-CN" sz="1600" b="1" dirty="0"/>
          </a:p>
          <a:p>
            <a:pPr algn="l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    </a:t>
            </a:r>
            <a:r>
              <a:rPr lang="en-US" altLang="zh-CN" sz="1600" b="1" dirty="0">
                <a:solidFill>
                  <a:schemeClr val="tx1"/>
                </a:solidFill>
              </a:rPr>
              <a:t>critical section;		// </a:t>
            </a:r>
            <a:r>
              <a:rPr lang="zh-CN" altLang="en-US" sz="1600" b="1" dirty="0">
                <a:solidFill>
                  <a:schemeClr val="tx1"/>
                </a:solidFill>
              </a:rPr>
              <a:t>临界区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</a:t>
            </a:r>
            <a:r>
              <a:rPr lang="en-US" altLang="zh-CN" sz="1600" b="1" dirty="0">
                <a:solidFill>
                  <a:schemeClr val="tx1"/>
                </a:solidFill>
              </a:rPr>
              <a:t>exit section;		// </a:t>
            </a:r>
            <a:r>
              <a:rPr lang="zh-CN" altLang="en-US" sz="1600" b="1" dirty="0">
                <a:solidFill>
                  <a:schemeClr val="tx1"/>
                </a:solidFill>
              </a:rPr>
              <a:t>退出区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    </a:t>
            </a:r>
            <a:r>
              <a:rPr lang="en-US" altLang="zh-CN" sz="1600" b="1" dirty="0">
                <a:solidFill>
                  <a:srgbClr val="FF0000"/>
                </a:solidFill>
              </a:rPr>
              <a:t>remainder section;	// </a:t>
            </a:r>
            <a:r>
              <a:rPr lang="zh-CN" altLang="en-US" sz="1600" b="1" dirty="0">
                <a:solidFill>
                  <a:srgbClr val="FF0000"/>
                </a:solidFill>
              </a:rPr>
              <a:t>剩余区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b="1" dirty="0"/>
              <a:t>}while(true)</a:t>
            </a:r>
            <a:endParaRPr lang="zh-CN" altLang="en-US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7B76BB-C8FB-4011-9261-FFDEA854C061}"/>
              </a:ext>
            </a:extLst>
          </p:cNvPr>
          <p:cNvSpPr txBox="1"/>
          <p:nvPr/>
        </p:nvSpPr>
        <p:spPr>
          <a:xfrm>
            <a:off x="923058" y="5594266"/>
            <a:ext cx="897707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剩余区：代码中的其余部分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1829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9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注意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389E74C-ABB3-4A33-89C1-A8E606F3182F}"/>
              </a:ext>
            </a:extLst>
          </p:cNvPr>
          <p:cNvGrpSpPr/>
          <p:nvPr/>
        </p:nvGrpSpPr>
        <p:grpSpPr>
          <a:xfrm>
            <a:off x="854925" y="1891533"/>
            <a:ext cx="10482150" cy="3844277"/>
            <a:chOff x="1078544" y="1577390"/>
            <a:chExt cx="10482150" cy="384427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3EF32EF-620D-4E79-BAD9-185D8C80697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16D5281-DD09-42C8-BA4E-66030487F25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F8EE96A-C973-4F8B-AEEA-B2471A68AF90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B8EE5B93-5C78-44A8-B774-456A8A2402A4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4035F7A-DC61-4724-8A4A-281A1589140D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3EA4FE-02DA-4C9A-A92C-7F6182A51BC8}"/>
                </a:ext>
              </a:extLst>
            </p:cNvPr>
            <p:cNvSpPr/>
            <p:nvPr/>
          </p:nvSpPr>
          <p:spPr>
            <a:xfrm>
              <a:off x="1979607" y="1577390"/>
              <a:ext cx="3775393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区分临界区和临界资源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67A976C-9ACF-4347-B8BA-5995CE77BA5E}"/>
                </a:ext>
              </a:extLst>
            </p:cNvPr>
            <p:cNvSpPr/>
            <p:nvPr/>
          </p:nvSpPr>
          <p:spPr>
            <a:xfrm>
              <a:off x="2044161" y="2395005"/>
              <a:ext cx="9516533" cy="3026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临界资源是一种系统资源，需要不同进程互斥访问</a:t>
              </a:r>
              <a:endParaRPr lang="en-US" altLang="zh-CN" sz="24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临界区是一段代码，属于某个进程，用来访问临界资源</a:t>
              </a:r>
              <a:endParaRPr lang="en-US" altLang="zh-CN" sz="24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每个进程的临界区代码可以不同</a:t>
              </a:r>
              <a:endParaRPr lang="en-US" altLang="zh-CN" sz="24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每个进程对临界区资源如何利用，具体操作如何，跟临界区资源以及互斥和同步的管理无关。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43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B5A26-A8E5-479D-BB0C-9A9AEFEB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81023-FAA8-4B77-B8BB-7CC24F3A3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663BC-8702-42E6-943E-A3690E679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E8C024-27FD-45FA-8A74-E6C13183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78477C-0134-46FB-8AF7-5941551C2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28807-2C2C-4541-AAA7-37FD634A2B74}"/>
              </a:ext>
            </a:extLst>
          </p:cNvPr>
          <p:cNvSpPr txBox="1"/>
          <p:nvPr/>
        </p:nvSpPr>
        <p:spPr>
          <a:xfrm>
            <a:off x="1529862" y="720972"/>
            <a:ext cx="1826141" cy="74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前文回顾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F0744D-B8BE-40CE-B9BD-DB39181F7EC5}"/>
              </a:ext>
            </a:extLst>
          </p:cNvPr>
          <p:cNvSpPr txBox="1"/>
          <p:nvPr/>
        </p:nvSpPr>
        <p:spPr>
          <a:xfrm>
            <a:off x="825701" y="2186871"/>
            <a:ext cx="10540597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调度的层次有哪些？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调度的方式有哪两种？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处理机调度一般通过哪些指标来衡量？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进程都有哪些状态？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处理机调度的方法有哪些？各有什么特点？</a:t>
            </a:r>
          </a:p>
        </p:txBody>
      </p:sp>
    </p:spTree>
    <p:extLst>
      <p:ext uri="{BB962C8B-B14F-4D97-AF65-F5344CB8AC3E}">
        <p14:creationId xmlns:p14="http://schemas.microsoft.com/office/powerpoint/2010/main" val="219596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间接制约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争夺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你死我活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一个进程进入临界区使用邻接资源时，另一个进程必须等待，当占用临界资源的进程退出临界区后，其他进程才能通过临界区访问共享资源。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系统中只有一台打印机，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进程需要打印时，如果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进程已经在使用打印机则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必须等待，直到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使用完毕释放打印机，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才能够打印。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52071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进程互斥的示例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一个飞机票订票系统，两个终端，运行</a:t>
            </a:r>
            <a:r>
              <a:rPr lang="en-US" altLang="zh-CN" sz="2400" b="1" dirty="0"/>
              <a:t>T1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T2</a:t>
            </a:r>
            <a:r>
              <a:rPr lang="zh-CN" altLang="en-US" sz="2400" b="1" dirty="0"/>
              <a:t>两个进程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9DBF35-75F0-4FE8-A32D-DF50F359C84C}"/>
              </a:ext>
            </a:extLst>
          </p:cNvPr>
          <p:cNvSpPr txBox="1"/>
          <p:nvPr/>
        </p:nvSpPr>
        <p:spPr>
          <a:xfrm>
            <a:off x="1375955" y="2649893"/>
            <a:ext cx="2606804" cy="3898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T1: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Read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If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x &gt;= 1</a:t>
            </a:r>
            <a:r>
              <a:rPr lang="zh-CN" altLang="en-US" sz="2400" b="1" dirty="0"/>
              <a:t>） </a:t>
            </a:r>
            <a:r>
              <a:rPr lang="en-US" altLang="zh-CN" sz="2400" b="1" dirty="0"/>
              <a:t>then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x = x -1;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Write( x ) 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15D2D4-CE8A-45F4-87B9-E373E778CBFD}"/>
              </a:ext>
            </a:extLst>
          </p:cNvPr>
          <p:cNvSpPr txBox="1"/>
          <p:nvPr/>
        </p:nvSpPr>
        <p:spPr>
          <a:xfrm>
            <a:off x="4792598" y="2649893"/>
            <a:ext cx="2606804" cy="38988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T1: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……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Read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If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x &gt;= 1</a:t>
            </a:r>
            <a:r>
              <a:rPr lang="zh-CN" altLang="en-US" sz="2400" b="1" dirty="0"/>
              <a:t>） </a:t>
            </a:r>
            <a:r>
              <a:rPr lang="en-US" altLang="zh-CN" sz="2400" b="1" dirty="0"/>
              <a:t>then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x = x -1;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Write( x ) ;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A4437E-1A1E-436E-AE53-C3A2316E2C42}"/>
              </a:ext>
            </a:extLst>
          </p:cNvPr>
          <p:cNvSpPr txBox="1"/>
          <p:nvPr/>
        </p:nvSpPr>
        <p:spPr>
          <a:xfrm>
            <a:off x="8425543" y="4898571"/>
            <a:ext cx="295465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共享变量的修改冲突</a:t>
            </a:r>
          </a:p>
        </p:txBody>
      </p:sp>
    </p:spTree>
    <p:extLst>
      <p:ext uri="{BB962C8B-B14F-4D97-AF65-F5344CB8AC3E}">
        <p14:creationId xmlns:p14="http://schemas.microsoft.com/office/powerpoint/2010/main" val="7969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两种互斥的现象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B3AA3CE-BFFA-4614-BC6C-3A13688575A2}"/>
              </a:ext>
            </a:extLst>
          </p:cNvPr>
          <p:cNvGrpSpPr/>
          <p:nvPr/>
        </p:nvGrpSpPr>
        <p:grpSpPr>
          <a:xfrm>
            <a:off x="854925" y="2108397"/>
            <a:ext cx="10482150" cy="1552443"/>
            <a:chOff x="1078544" y="1577390"/>
            <a:chExt cx="10482150" cy="1552443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B441D2A-9ED7-4D9A-8460-88672C07ACE4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487E52A-5B0F-4415-B0B4-EF06E199EB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F6D77059-F8B3-468B-B844-13350CDD2A69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91B1F30A-00C6-4C23-8782-FA6625502A1B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2E7796CB-3CD9-4066-95BC-3370DA99061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8EB1F51-0FE2-4C70-B3CF-DB00A6C58E16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饥饿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07929CE-59EE-431F-880D-2335485352BC}"/>
                </a:ext>
              </a:extLst>
            </p:cNvPr>
            <p:cNvSpPr/>
            <p:nvPr/>
          </p:nvSpPr>
          <p:spPr>
            <a:xfrm>
              <a:off x="2044161" y="2112952"/>
              <a:ext cx="9516533" cy="1016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一个就绪的进程所申请的资源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总是</a:t>
              </a:r>
              <a:r>
                <a:rPr lang="zh-CN" altLang="en-US" sz="2400" b="1" dirty="0"/>
                <a:t>被优先于自己的其他进程所占有</a:t>
              </a:r>
              <a:endParaRPr lang="en-US" altLang="zh-CN" sz="24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始终</a:t>
              </a:r>
              <a:r>
                <a:rPr lang="zh-CN" altLang="en-US" sz="2400" b="1" dirty="0"/>
                <a:t>处于不能被调度执行的状态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3870E7-07D7-4449-8E32-AE2841A2ADD4}"/>
              </a:ext>
            </a:extLst>
          </p:cNvPr>
          <p:cNvGrpSpPr/>
          <p:nvPr/>
        </p:nvGrpSpPr>
        <p:grpSpPr>
          <a:xfrm>
            <a:off x="854925" y="4381200"/>
            <a:ext cx="10482150" cy="1547506"/>
            <a:chOff x="1078544" y="1577390"/>
            <a:chExt cx="10482150" cy="154750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8FBC49B-3AAB-4877-93C5-87085446BDC4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32B69DC-4A2B-47BC-AEE3-B9C418708D3B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18335D9-9C5F-4BD8-BDF7-126030868B53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D90CAE10-4C80-453B-AEBC-04E90CC5CB04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ADDE8190-80B9-40BB-9D07-4503DA2E4B6E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C847CA3-8C9C-4021-A768-62BD24F6DE3D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死锁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7C92823-11D6-4F55-BDD0-6AB0E751CAEE}"/>
                </a:ext>
              </a:extLst>
            </p:cNvPr>
            <p:cNvSpPr/>
            <p:nvPr/>
          </p:nvSpPr>
          <p:spPr>
            <a:xfrm>
              <a:off x="2044161" y="2112952"/>
              <a:ext cx="9516533" cy="1011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某些进程间都在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等待对方的资源</a:t>
              </a:r>
              <a:r>
                <a:rPr lang="zh-CN" altLang="en-US" sz="2400" b="1" dirty="0"/>
                <a:t>，且都无法运行</a:t>
              </a:r>
              <a:endParaRPr lang="en-US" altLang="zh-CN" sz="24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即在进程集合中的这些进程处于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永远的阻塞</a:t>
              </a:r>
              <a:r>
                <a:rPr lang="zh-CN" altLang="en-US" sz="2400" b="1" dirty="0"/>
                <a:t>状态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80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互斥的准则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445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空闲让进。</a:t>
            </a:r>
            <a:r>
              <a:rPr lang="zh-CN" altLang="en-US" sz="2400" dirty="0"/>
              <a:t>当没有进程处于临界区，可以允许一个请求进入临界区的进程立即进入自己的临界区。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忙则等待。</a:t>
            </a:r>
            <a:r>
              <a:rPr lang="zh-CN" altLang="en-US" sz="2400" dirty="0"/>
              <a:t>已有进程进入临界区时，其他试图进入临界区的进程必须等待。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有限等待。</a:t>
            </a:r>
            <a:r>
              <a:rPr lang="zh-CN" altLang="en-US" sz="2400" dirty="0"/>
              <a:t>对要求访问临界资源的进程，应保证能在有限时间内进入自己的临界区。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让权等待。</a:t>
            </a:r>
            <a:r>
              <a:rPr lang="zh-CN" altLang="en-US" sz="2400" dirty="0"/>
              <a:t>当一个进程因为某些原因不能进入自己的临界区时，应释放处理器给其他进程，防止“忙等”。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5880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同步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直接制约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合作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协同等待，信息交换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当一个进程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的运行需要另一个进程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所产生的信息时，这时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必须等待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执行完毕。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消费者问题中，消费者，需要等生产者产生“产品”并放入缓冲区后，才能进行“消费”，否则必须等待。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7534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进程同步的示例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有三个进程：</a:t>
            </a:r>
            <a:r>
              <a:rPr lang="en-US" altLang="zh-CN" sz="2400" b="1" dirty="0"/>
              <a:t>get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copy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put</a:t>
            </a:r>
            <a:r>
              <a:rPr lang="zh-CN" altLang="en-US" sz="2400" b="1" dirty="0"/>
              <a:t>，他们对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个存储区进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程操作。</a:t>
            </a:r>
            <a:endParaRPr lang="en-US" altLang="zh-CN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A4437E-1A1E-436E-AE53-C3A2316E2C42}"/>
              </a:ext>
            </a:extLst>
          </p:cNvPr>
          <p:cNvSpPr txBox="1"/>
          <p:nvPr/>
        </p:nvSpPr>
        <p:spPr>
          <a:xfrm>
            <a:off x="4967339" y="5835221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操作顺序冲突</a:t>
            </a:r>
          </a:p>
        </p:txBody>
      </p:sp>
      <p:sp>
        <p:nvSpPr>
          <p:cNvPr id="12" name="流程图: 直接访问存储器 11">
            <a:extLst>
              <a:ext uri="{FF2B5EF4-FFF2-40B4-BE49-F238E27FC236}">
                <a16:creationId xmlns:a16="http://schemas.microsoft.com/office/drawing/2014/main" id="{2AC4E83F-76CF-418E-BC0B-0BEFA8A804F4}"/>
              </a:ext>
            </a:extLst>
          </p:cNvPr>
          <p:cNvSpPr/>
          <p:nvPr/>
        </p:nvSpPr>
        <p:spPr>
          <a:xfrm>
            <a:off x="923057" y="3426063"/>
            <a:ext cx="1213653" cy="1469571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</a:t>
            </a:r>
            <a:endParaRPr lang="zh-CN" altLang="en-US" sz="2800" b="1" dirty="0"/>
          </a:p>
        </p:txBody>
      </p:sp>
      <p:sp>
        <p:nvSpPr>
          <p:cNvPr id="13" name="箭头: 虚尾 12">
            <a:extLst>
              <a:ext uri="{FF2B5EF4-FFF2-40B4-BE49-F238E27FC236}">
                <a16:creationId xmlns:a16="http://schemas.microsoft.com/office/drawing/2014/main" id="{C4B657E7-1281-404A-A58B-4578ED4EB231}"/>
              </a:ext>
            </a:extLst>
          </p:cNvPr>
          <p:cNvSpPr/>
          <p:nvPr/>
        </p:nvSpPr>
        <p:spPr>
          <a:xfrm>
            <a:off x="2407430" y="3633669"/>
            <a:ext cx="1213653" cy="1054359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get</a:t>
            </a:r>
            <a:endParaRPr lang="zh-CN" altLang="en-US" b="1" dirty="0"/>
          </a:p>
        </p:txBody>
      </p:sp>
      <p:sp>
        <p:nvSpPr>
          <p:cNvPr id="14" name="流程图: 直接访问存储器 13">
            <a:extLst>
              <a:ext uri="{FF2B5EF4-FFF2-40B4-BE49-F238E27FC236}">
                <a16:creationId xmlns:a16="http://schemas.microsoft.com/office/drawing/2014/main" id="{0FC97FE9-F1F2-40EA-9D0F-FC4465ACC132}"/>
              </a:ext>
            </a:extLst>
          </p:cNvPr>
          <p:cNvSpPr/>
          <p:nvPr/>
        </p:nvSpPr>
        <p:spPr>
          <a:xfrm>
            <a:off x="3891803" y="3426063"/>
            <a:ext cx="1213653" cy="1469571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b</a:t>
            </a:r>
            <a:endParaRPr lang="zh-CN" altLang="en-US" sz="2800" b="1" dirty="0"/>
          </a:p>
        </p:txBody>
      </p:sp>
      <p:sp>
        <p:nvSpPr>
          <p:cNvPr id="15" name="箭头: 虚尾 14">
            <a:extLst>
              <a:ext uri="{FF2B5EF4-FFF2-40B4-BE49-F238E27FC236}">
                <a16:creationId xmlns:a16="http://schemas.microsoft.com/office/drawing/2014/main" id="{6E949511-478A-40C3-A0EA-13C6384445E8}"/>
              </a:ext>
            </a:extLst>
          </p:cNvPr>
          <p:cNvSpPr/>
          <p:nvPr/>
        </p:nvSpPr>
        <p:spPr>
          <a:xfrm>
            <a:off x="5376176" y="3633669"/>
            <a:ext cx="1213653" cy="1054359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copy</a:t>
            </a:r>
            <a:endParaRPr lang="zh-CN" altLang="en-US" b="1" dirty="0"/>
          </a:p>
        </p:txBody>
      </p:sp>
      <p:sp>
        <p:nvSpPr>
          <p:cNvPr id="16" name="流程图: 直接访问存储器 15">
            <a:extLst>
              <a:ext uri="{FF2B5EF4-FFF2-40B4-BE49-F238E27FC236}">
                <a16:creationId xmlns:a16="http://schemas.microsoft.com/office/drawing/2014/main" id="{A525769D-B18B-4C2F-864E-34DBC4834CBD}"/>
              </a:ext>
            </a:extLst>
          </p:cNvPr>
          <p:cNvSpPr/>
          <p:nvPr/>
        </p:nvSpPr>
        <p:spPr>
          <a:xfrm>
            <a:off x="6860549" y="3426063"/>
            <a:ext cx="1213653" cy="1469571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c</a:t>
            </a:r>
            <a:endParaRPr lang="zh-CN" altLang="en-US" sz="2800" b="1" dirty="0"/>
          </a:p>
        </p:txBody>
      </p:sp>
      <p:sp>
        <p:nvSpPr>
          <p:cNvPr id="17" name="箭头: 虚尾 16">
            <a:extLst>
              <a:ext uri="{FF2B5EF4-FFF2-40B4-BE49-F238E27FC236}">
                <a16:creationId xmlns:a16="http://schemas.microsoft.com/office/drawing/2014/main" id="{CFAF6C36-9F13-46F4-BDD6-06BB21E21CF4}"/>
              </a:ext>
            </a:extLst>
          </p:cNvPr>
          <p:cNvSpPr/>
          <p:nvPr/>
        </p:nvSpPr>
        <p:spPr>
          <a:xfrm>
            <a:off x="8344922" y="3633669"/>
            <a:ext cx="1213653" cy="1054359"/>
          </a:xfrm>
          <a:prstGeom prst="strip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put</a:t>
            </a:r>
            <a:endParaRPr lang="zh-CN" altLang="en-US" b="1" dirty="0"/>
          </a:p>
        </p:txBody>
      </p:sp>
      <p:sp>
        <p:nvSpPr>
          <p:cNvPr id="18" name="流程图: 直接访问存储器 17">
            <a:extLst>
              <a:ext uri="{FF2B5EF4-FFF2-40B4-BE49-F238E27FC236}">
                <a16:creationId xmlns:a16="http://schemas.microsoft.com/office/drawing/2014/main" id="{2E761E0D-36BC-4C52-9243-ED86387B6C63}"/>
              </a:ext>
            </a:extLst>
          </p:cNvPr>
          <p:cNvSpPr/>
          <p:nvPr/>
        </p:nvSpPr>
        <p:spPr>
          <a:xfrm>
            <a:off x="9829295" y="3426063"/>
            <a:ext cx="1213653" cy="1469571"/>
          </a:xfrm>
          <a:prstGeom prst="flowChartMagneticDrum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d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078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进程同步的示例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A4437E-1A1E-436E-AE53-C3A2316E2C42}"/>
              </a:ext>
            </a:extLst>
          </p:cNvPr>
          <p:cNvSpPr txBox="1"/>
          <p:nvPr/>
        </p:nvSpPr>
        <p:spPr>
          <a:xfrm>
            <a:off x="2700420" y="6069478"/>
            <a:ext cx="712887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有</a:t>
            </a:r>
            <a:r>
              <a:rPr lang="en-US" altLang="zh-CN" sz="2400" b="1" dirty="0">
                <a:solidFill>
                  <a:srgbClr val="FF0000"/>
                </a:solidFill>
              </a:rPr>
              <a:t>6</a:t>
            </a:r>
            <a:r>
              <a:rPr lang="zh-CN" altLang="en-US" sz="2400" b="1" dirty="0">
                <a:solidFill>
                  <a:srgbClr val="FF0000"/>
                </a:solidFill>
              </a:rPr>
              <a:t>种可能的操作顺序，只有一种能得到正确的结果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E642A6B-48CA-424F-AF2D-C5CC68820350}"/>
              </a:ext>
            </a:extLst>
          </p:cNvPr>
          <p:cNvGraphicFramePr>
            <a:graphicFrameLocks noGrp="1"/>
          </p:cNvGraphicFramePr>
          <p:nvPr/>
        </p:nvGraphicFramePr>
        <p:xfrm>
          <a:off x="533917" y="1748077"/>
          <a:ext cx="11124168" cy="424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028">
                  <a:extLst>
                    <a:ext uri="{9D8B030D-6E8A-4147-A177-3AD203B41FA5}">
                      <a16:colId xmlns:a16="http://schemas.microsoft.com/office/drawing/2014/main" val="1130681792"/>
                    </a:ext>
                  </a:extLst>
                </a:gridCol>
                <a:gridCol w="1854028">
                  <a:extLst>
                    <a:ext uri="{9D8B030D-6E8A-4147-A177-3AD203B41FA5}">
                      <a16:colId xmlns:a16="http://schemas.microsoft.com/office/drawing/2014/main" val="87564332"/>
                    </a:ext>
                  </a:extLst>
                </a:gridCol>
                <a:gridCol w="1854028">
                  <a:extLst>
                    <a:ext uri="{9D8B030D-6E8A-4147-A177-3AD203B41FA5}">
                      <a16:colId xmlns:a16="http://schemas.microsoft.com/office/drawing/2014/main" val="380236034"/>
                    </a:ext>
                  </a:extLst>
                </a:gridCol>
                <a:gridCol w="1854028">
                  <a:extLst>
                    <a:ext uri="{9D8B030D-6E8A-4147-A177-3AD203B41FA5}">
                      <a16:colId xmlns:a16="http://schemas.microsoft.com/office/drawing/2014/main" val="616308643"/>
                    </a:ext>
                  </a:extLst>
                </a:gridCol>
                <a:gridCol w="1854028">
                  <a:extLst>
                    <a:ext uri="{9D8B030D-6E8A-4147-A177-3AD203B41FA5}">
                      <a16:colId xmlns:a16="http://schemas.microsoft.com/office/drawing/2014/main" val="1737613030"/>
                    </a:ext>
                  </a:extLst>
                </a:gridCol>
                <a:gridCol w="1854028">
                  <a:extLst>
                    <a:ext uri="{9D8B030D-6E8A-4147-A177-3AD203B41FA5}">
                      <a16:colId xmlns:a16="http://schemas.microsoft.com/office/drawing/2014/main" val="3635766071"/>
                    </a:ext>
                  </a:extLst>
                </a:gridCol>
              </a:tblGrid>
              <a:tr h="530181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结果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910860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初始状态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3.4.5….m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1,2</a:t>
                      </a:r>
                      <a:r>
                        <a:rPr lang="zh-CN" altLang="en-US" sz="2400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976247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g,c,p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373099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g,p,c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733246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c,g,p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0131405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c,p,g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160809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p,g,c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319570"/>
                  </a:ext>
                </a:extLst>
              </a:tr>
              <a:tr h="5301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p,c,g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1399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D7154C59-D28E-442C-8021-59A0B92AB9BE}"/>
              </a:ext>
            </a:extLst>
          </p:cNvPr>
          <p:cNvSpPr txBox="1"/>
          <p:nvPr/>
        </p:nvSpPr>
        <p:spPr>
          <a:xfrm>
            <a:off x="2526515" y="2766193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EE7410-D310-4CC5-8FA5-A3591D4B7095}"/>
              </a:ext>
            </a:extLst>
          </p:cNvPr>
          <p:cNvSpPr txBox="1"/>
          <p:nvPr/>
        </p:nvSpPr>
        <p:spPr>
          <a:xfrm>
            <a:off x="5044028" y="2766193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8EC4DB-FCAC-47A6-8F7F-9B6C04B93BD6}"/>
              </a:ext>
            </a:extLst>
          </p:cNvPr>
          <p:cNvSpPr txBox="1"/>
          <p:nvPr/>
        </p:nvSpPr>
        <p:spPr>
          <a:xfrm>
            <a:off x="8172161" y="2766193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1,2,3</a:t>
            </a:r>
            <a:r>
              <a:rPr lang="zh-CN" altLang="en-US" sz="2400" b="1" dirty="0"/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DCD518-B9BA-44D0-B8C3-A9BC19CAB8E6}"/>
              </a:ext>
            </a:extLst>
          </p:cNvPr>
          <p:cNvSpPr txBox="1"/>
          <p:nvPr/>
        </p:nvSpPr>
        <p:spPr>
          <a:xfrm>
            <a:off x="10397461" y="2766192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正确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35D117-D86F-478A-A143-24D5FB7E0A34}"/>
              </a:ext>
            </a:extLst>
          </p:cNvPr>
          <p:cNvSpPr txBox="1"/>
          <p:nvPr/>
        </p:nvSpPr>
        <p:spPr>
          <a:xfrm>
            <a:off x="2526515" y="3297579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0E3245-5943-4E73-BCBA-7DCA4F2C9A3F}"/>
              </a:ext>
            </a:extLst>
          </p:cNvPr>
          <p:cNvSpPr txBox="1"/>
          <p:nvPr/>
        </p:nvSpPr>
        <p:spPr>
          <a:xfrm>
            <a:off x="2526515" y="4350471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4AB74DC-C9AE-49EF-AF77-98FC78466CF4}"/>
              </a:ext>
            </a:extLst>
          </p:cNvPr>
          <p:cNvSpPr txBox="1"/>
          <p:nvPr/>
        </p:nvSpPr>
        <p:spPr>
          <a:xfrm>
            <a:off x="2526515" y="3824025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B910B8B-1CF3-4C13-AF6B-B0FADC4C4564}"/>
              </a:ext>
            </a:extLst>
          </p:cNvPr>
          <p:cNvSpPr txBox="1"/>
          <p:nvPr/>
        </p:nvSpPr>
        <p:spPr>
          <a:xfrm>
            <a:off x="2526515" y="5403364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68B3E99-EB70-4ADE-92BD-6CC152DD73EA}"/>
              </a:ext>
            </a:extLst>
          </p:cNvPr>
          <p:cNvSpPr txBox="1"/>
          <p:nvPr/>
        </p:nvSpPr>
        <p:spPr>
          <a:xfrm>
            <a:off x="2526515" y="4873056"/>
            <a:ext cx="156004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4.5.6….m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0E0C3A-8833-4FB8-B166-DC458203EDA8}"/>
              </a:ext>
            </a:extLst>
          </p:cNvPr>
          <p:cNvSpPr txBox="1"/>
          <p:nvPr/>
        </p:nvSpPr>
        <p:spPr>
          <a:xfrm>
            <a:off x="5030187" y="3297579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386E16B-E41F-4266-AB2F-2AC41145AD06}"/>
              </a:ext>
            </a:extLst>
          </p:cNvPr>
          <p:cNvSpPr txBox="1"/>
          <p:nvPr/>
        </p:nvSpPr>
        <p:spPr>
          <a:xfrm>
            <a:off x="5020755" y="3824025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2A21AE-0991-4FD1-90A2-AE4CD596BA7F}"/>
              </a:ext>
            </a:extLst>
          </p:cNvPr>
          <p:cNvSpPr txBox="1"/>
          <p:nvPr/>
        </p:nvSpPr>
        <p:spPr>
          <a:xfrm>
            <a:off x="5006914" y="4350471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C6EA6B-B0A4-42CC-8433-80ABFA74985D}"/>
              </a:ext>
            </a:extLst>
          </p:cNvPr>
          <p:cNvSpPr txBox="1"/>
          <p:nvPr/>
        </p:nvSpPr>
        <p:spPr>
          <a:xfrm>
            <a:off x="5018620" y="4873056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67BF654-1612-4420-8388-219645F96028}"/>
              </a:ext>
            </a:extLst>
          </p:cNvPr>
          <p:cNvSpPr txBox="1"/>
          <p:nvPr/>
        </p:nvSpPr>
        <p:spPr>
          <a:xfrm>
            <a:off x="5004779" y="5403364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61FD83-03C8-4080-A7EC-F8F15834FFDD}"/>
              </a:ext>
            </a:extLst>
          </p:cNvPr>
          <p:cNvSpPr txBox="1"/>
          <p:nvPr/>
        </p:nvSpPr>
        <p:spPr>
          <a:xfrm>
            <a:off x="6861430" y="2766193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514ECA-8C76-4992-881B-15B04A079A6E}"/>
              </a:ext>
            </a:extLst>
          </p:cNvPr>
          <p:cNvSpPr txBox="1"/>
          <p:nvPr/>
        </p:nvSpPr>
        <p:spPr>
          <a:xfrm>
            <a:off x="6847589" y="3297579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5F0C42C-35C3-4E26-827F-5B87DD421BF3}"/>
              </a:ext>
            </a:extLst>
          </p:cNvPr>
          <p:cNvSpPr txBox="1"/>
          <p:nvPr/>
        </p:nvSpPr>
        <p:spPr>
          <a:xfrm>
            <a:off x="6838157" y="3824025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525C68-BD8B-4E5E-A520-FB198D590FA6}"/>
              </a:ext>
            </a:extLst>
          </p:cNvPr>
          <p:cNvSpPr txBox="1"/>
          <p:nvPr/>
        </p:nvSpPr>
        <p:spPr>
          <a:xfrm>
            <a:off x="6824316" y="4350471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A8CEFC8-0EEA-4995-B479-7D1E7D0B1947}"/>
              </a:ext>
            </a:extLst>
          </p:cNvPr>
          <p:cNvSpPr txBox="1"/>
          <p:nvPr/>
        </p:nvSpPr>
        <p:spPr>
          <a:xfrm>
            <a:off x="6836022" y="4873056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3</a:t>
            </a:r>
            <a:endParaRPr lang="zh-CN" altLang="en-US" sz="24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C3D714-587F-46E1-8429-B2D8EEAE92B8}"/>
              </a:ext>
            </a:extLst>
          </p:cNvPr>
          <p:cNvSpPr txBox="1"/>
          <p:nvPr/>
        </p:nvSpPr>
        <p:spPr>
          <a:xfrm>
            <a:off x="6822181" y="5403364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B7935A2-C4E3-46D3-952E-B3F2E86F44E7}"/>
              </a:ext>
            </a:extLst>
          </p:cNvPr>
          <p:cNvSpPr txBox="1"/>
          <p:nvPr/>
        </p:nvSpPr>
        <p:spPr>
          <a:xfrm>
            <a:off x="8172161" y="3297579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1,2,2</a:t>
            </a:r>
            <a:r>
              <a:rPr lang="zh-CN" altLang="en-US" sz="2400" b="1" dirty="0"/>
              <a:t>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65A703-DF7F-4109-B3EF-8F10FA1649A3}"/>
              </a:ext>
            </a:extLst>
          </p:cNvPr>
          <p:cNvSpPr txBox="1"/>
          <p:nvPr/>
        </p:nvSpPr>
        <p:spPr>
          <a:xfrm>
            <a:off x="8172161" y="3824025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1,2,2</a:t>
            </a:r>
            <a:r>
              <a:rPr lang="zh-CN" altLang="en-US" sz="2400" b="1" dirty="0"/>
              <a:t>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609667E-2E92-4937-80BC-A91360D52E4A}"/>
              </a:ext>
            </a:extLst>
          </p:cNvPr>
          <p:cNvSpPr txBox="1"/>
          <p:nvPr/>
        </p:nvSpPr>
        <p:spPr>
          <a:xfrm>
            <a:off x="8172161" y="4350471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1,2,2</a:t>
            </a:r>
            <a:r>
              <a:rPr lang="zh-CN" altLang="en-US" sz="2400" b="1" dirty="0"/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335B364-A24A-44F6-AFCA-C2538A71F94D}"/>
              </a:ext>
            </a:extLst>
          </p:cNvPr>
          <p:cNvSpPr txBox="1"/>
          <p:nvPr/>
        </p:nvSpPr>
        <p:spPr>
          <a:xfrm>
            <a:off x="8158320" y="4873056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1,2,2</a:t>
            </a:r>
            <a:r>
              <a:rPr lang="zh-CN" altLang="en-US" sz="2400" b="1" dirty="0"/>
              <a:t>）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0AA9FF9-05F2-49B4-96E7-70CFE8985A6C}"/>
              </a:ext>
            </a:extLst>
          </p:cNvPr>
          <p:cNvSpPr txBox="1"/>
          <p:nvPr/>
        </p:nvSpPr>
        <p:spPr>
          <a:xfrm>
            <a:off x="8158320" y="5403364"/>
            <a:ext cx="14927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1,2,2</a:t>
            </a:r>
            <a:r>
              <a:rPr lang="zh-CN" altLang="en-US" sz="2400" b="1" dirty="0"/>
              <a:t>）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5C69481-6915-4309-9174-C6572449FBF5}"/>
              </a:ext>
            </a:extLst>
          </p:cNvPr>
          <p:cNvSpPr txBox="1"/>
          <p:nvPr/>
        </p:nvSpPr>
        <p:spPr>
          <a:xfrm>
            <a:off x="10397461" y="3294334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错误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9F181D-5926-49D7-A681-8491773A3B54}"/>
              </a:ext>
            </a:extLst>
          </p:cNvPr>
          <p:cNvSpPr txBox="1"/>
          <p:nvPr/>
        </p:nvSpPr>
        <p:spPr>
          <a:xfrm>
            <a:off x="10397461" y="3822476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错误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75921B4-E504-44E0-BEC8-338409C09436}"/>
              </a:ext>
            </a:extLst>
          </p:cNvPr>
          <p:cNvSpPr txBox="1"/>
          <p:nvPr/>
        </p:nvSpPr>
        <p:spPr>
          <a:xfrm>
            <a:off x="10397461" y="4350618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错误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E582455-71F6-4FCE-924A-506030A31E12}"/>
              </a:ext>
            </a:extLst>
          </p:cNvPr>
          <p:cNvSpPr txBox="1"/>
          <p:nvPr/>
        </p:nvSpPr>
        <p:spPr>
          <a:xfrm>
            <a:off x="10397461" y="4878760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错误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CC7C39F-D8EE-4CEC-A832-07FA11B2DAF9}"/>
              </a:ext>
            </a:extLst>
          </p:cNvPr>
          <p:cNvSpPr txBox="1"/>
          <p:nvPr/>
        </p:nvSpPr>
        <p:spPr>
          <a:xfrm>
            <a:off x="10397461" y="5406901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错误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D834E6C-9015-4E70-92A8-411312857088}"/>
              </a:ext>
            </a:extLst>
          </p:cNvPr>
          <p:cNvSpPr txBox="1"/>
          <p:nvPr/>
        </p:nvSpPr>
        <p:spPr>
          <a:xfrm>
            <a:off x="5033534" y="2766192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CC5A7BA-2D4A-4FA2-90CA-B16AD0DCD0A7}"/>
              </a:ext>
            </a:extLst>
          </p:cNvPr>
          <p:cNvSpPr txBox="1"/>
          <p:nvPr/>
        </p:nvSpPr>
        <p:spPr>
          <a:xfrm>
            <a:off x="5033534" y="3295321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FFB9116-442B-44C8-AA56-AAB6995C0AA0}"/>
              </a:ext>
            </a:extLst>
          </p:cNvPr>
          <p:cNvSpPr txBox="1"/>
          <p:nvPr/>
        </p:nvSpPr>
        <p:spPr>
          <a:xfrm>
            <a:off x="5033534" y="3824450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B491CA-D21D-4145-9B0B-2A4D660A1555}"/>
              </a:ext>
            </a:extLst>
          </p:cNvPr>
          <p:cNvSpPr txBox="1"/>
          <p:nvPr/>
        </p:nvSpPr>
        <p:spPr>
          <a:xfrm>
            <a:off x="5033534" y="4353579"/>
            <a:ext cx="433316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65415C6-7E15-4D55-8F50-7B39DE3378CC}"/>
              </a:ext>
            </a:extLst>
          </p:cNvPr>
          <p:cNvSpPr txBox="1"/>
          <p:nvPr/>
        </p:nvSpPr>
        <p:spPr>
          <a:xfrm>
            <a:off x="5033534" y="4882708"/>
            <a:ext cx="433316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7159D96-3F8A-4146-B093-72FC68D85AB5}"/>
              </a:ext>
            </a:extLst>
          </p:cNvPr>
          <p:cNvSpPr txBox="1"/>
          <p:nvPr/>
        </p:nvSpPr>
        <p:spPr>
          <a:xfrm>
            <a:off x="5033534" y="5411839"/>
            <a:ext cx="39062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9FF2FB5-F513-4F9C-8D4B-4A9899BC0FD7}"/>
              </a:ext>
            </a:extLst>
          </p:cNvPr>
          <p:cNvSpPr txBox="1"/>
          <p:nvPr/>
        </p:nvSpPr>
        <p:spPr>
          <a:xfrm>
            <a:off x="6845434" y="2764057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42BAF8-B66C-4E0D-B908-F34A6D9D6FD0}"/>
              </a:ext>
            </a:extLst>
          </p:cNvPr>
          <p:cNvSpPr txBox="1"/>
          <p:nvPr/>
        </p:nvSpPr>
        <p:spPr>
          <a:xfrm>
            <a:off x="6845434" y="3293186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4CBD8C1-983A-4362-B2C4-1E025B36465B}"/>
              </a:ext>
            </a:extLst>
          </p:cNvPr>
          <p:cNvSpPr txBox="1"/>
          <p:nvPr/>
        </p:nvSpPr>
        <p:spPr>
          <a:xfrm>
            <a:off x="6845434" y="3822315"/>
            <a:ext cx="35779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1CE4B3A-D31E-470D-B5F1-249981F9400F}"/>
              </a:ext>
            </a:extLst>
          </p:cNvPr>
          <p:cNvSpPr txBox="1"/>
          <p:nvPr/>
        </p:nvSpPr>
        <p:spPr>
          <a:xfrm>
            <a:off x="6845434" y="4351444"/>
            <a:ext cx="433316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FF4E98A-8D50-4EC8-9FA6-11653C024CEC}"/>
              </a:ext>
            </a:extLst>
          </p:cNvPr>
          <p:cNvSpPr txBox="1"/>
          <p:nvPr/>
        </p:nvSpPr>
        <p:spPr>
          <a:xfrm>
            <a:off x="6845434" y="4880573"/>
            <a:ext cx="433316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0452343-187B-4CA0-B547-38EA1F74AFF2}"/>
              </a:ext>
            </a:extLst>
          </p:cNvPr>
          <p:cNvSpPr txBox="1"/>
          <p:nvPr/>
        </p:nvSpPr>
        <p:spPr>
          <a:xfrm>
            <a:off x="6845434" y="5409704"/>
            <a:ext cx="39062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526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9" grpId="0"/>
      <p:bldP spid="21" grpId="0"/>
      <p:bldP spid="22" grpId="0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互斥与同步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相似之处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进程的互斥，实际上是进程同步的一种特殊的情况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即</a:t>
            </a:r>
            <a:r>
              <a:rPr lang="zh-CN" altLang="en-US" sz="2400" b="1" dirty="0">
                <a:solidFill>
                  <a:srgbClr val="FF0000"/>
                </a:solidFill>
              </a:rPr>
              <a:t>逐次</a:t>
            </a:r>
            <a:r>
              <a:rPr lang="zh-CN" altLang="en-US" sz="2400" b="1" dirty="0"/>
              <a:t>使用互斥资源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是对进程使用资源次序的一种协调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可将进程同步和进程互斥统称为进程同步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474059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互斥与同步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区别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互斥是进程之间共享互斥资源的</a:t>
            </a:r>
            <a:r>
              <a:rPr lang="zh-CN" altLang="en-US" sz="2400" b="1" dirty="0">
                <a:solidFill>
                  <a:srgbClr val="FF0000"/>
                </a:solidFill>
              </a:rPr>
              <a:t>使用权</a:t>
            </a:r>
            <a:r>
              <a:rPr lang="zh-CN" altLang="en-US" sz="2400" b="1" dirty="0"/>
              <a:t>，这种竞争没有确定的必然联系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/>
              <a:t>同步，涉及共享互斥资源的并发进程之间有一种必然的</a:t>
            </a:r>
            <a:r>
              <a:rPr lang="zh-CN" altLang="en-US" sz="2400" b="1" dirty="0">
                <a:solidFill>
                  <a:srgbClr val="FF0000"/>
                </a:solidFill>
              </a:rPr>
              <a:t>联系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125727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当前运行进程执行过程中需要进程同步时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即使没有其他进程使用互斥资源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在没有得到协调工作的其他协作进程发来同步消息前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当前进程也不能去使用该互斥资源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4173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互斥与同步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示例</a:t>
            </a:r>
            <a:endParaRPr lang="en-US" altLang="zh-CN" sz="2400" b="1" dirty="0"/>
          </a:p>
          <a:p>
            <a:pPr marL="914389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/>
              <a:t>若干同学去图书馆借同一本书</a:t>
            </a:r>
            <a:endParaRPr lang="en-US" altLang="zh-CN" sz="2400" b="1" dirty="0"/>
          </a:p>
          <a:p>
            <a:pPr marL="914389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/>
              <a:t>两队举行篮球比赛</a:t>
            </a:r>
            <a:endParaRPr lang="en-US" altLang="zh-CN" sz="2400" b="1" dirty="0"/>
          </a:p>
          <a:p>
            <a:pPr marL="914389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/>
              <a:t>流水线生产的各道工序</a:t>
            </a:r>
            <a:endParaRPr lang="en-US" altLang="zh-CN" sz="2400" b="1" dirty="0"/>
          </a:p>
          <a:p>
            <a:pPr marL="914389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400" b="1" dirty="0"/>
              <a:t>商品生产和社会消费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4358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经典同步问题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同步与互斥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121778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10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临界资源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上述示例中，图书馆的书、篮球，生产线上的产品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订票系统中的机票，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都是临界资源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虽然多个进程可以共享系统中的各个资源，但其中许多资源一次只能为一个进程所使用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这种</a:t>
            </a:r>
            <a:r>
              <a:rPr lang="zh-CN" altLang="en-US" sz="2400" b="1" dirty="0">
                <a:solidFill>
                  <a:srgbClr val="FF0000"/>
                </a:solidFill>
              </a:rPr>
              <a:t>一次仅允许一个进程使用</a:t>
            </a:r>
            <a:r>
              <a:rPr lang="zh-CN" altLang="en-US" sz="2400" b="1" dirty="0"/>
              <a:t>的资源称为</a:t>
            </a:r>
            <a:r>
              <a:rPr lang="zh-CN" altLang="en-US" sz="2400" b="1" dirty="0">
                <a:solidFill>
                  <a:srgbClr val="FF0000"/>
                </a:solidFill>
              </a:rPr>
              <a:t>临界资源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对临界资源的访问必须</a:t>
            </a:r>
            <a:r>
              <a:rPr lang="zh-CN" altLang="en-US" sz="2400" b="1" dirty="0">
                <a:solidFill>
                  <a:srgbClr val="FF0000"/>
                </a:solidFill>
              </a:rPr>
              <a:t>互斥</a:t>
            </a:r>
            <a:r>
              <a:rPr lang="zh-CN" altLang="en-US" sz="2400" b="1" dirty="0"/>
              <a:t>的进行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06817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530220"/>
            <a:ext cx="312297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187027"/>
            <a:ext cx="10100698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有一群生产者进程生产产品，并将这些产品交给消费者进程进行消费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为了使生产者进程与消费者进程能并发执行，在两者之间设置了一个具有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个缓冲区的缓冲池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生产者进程每生产一个产品，就将其放入缓冲区中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消费者进程负责从缓冲区中取走产品进行消费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48E7501-6229-4BD9-BE21-8C8663F2DF21}"/>
              </a:ext>
            </a:extLst>
          </p:cNvPr>
          <p:cNvSpPr txBox="1"/>
          <p:nvPr/>
        </p:nvSpPr>
        <p:spPr>
          <a:xfrm>
            <a:off x="979713" y="4609252"/>
            <a:ext cx="176202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进程同步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D05832B-800F-43A9-97B0-F75FAF6D5511}"/>
              </a:ext>
            </a:extLst>
          </p:cNvPr>
          <p:cNvSpPr txBox="1"/>
          <p:nvPr/>
        </p:nvSpPr>
        <p:spPr>
          <a:xfrm>
            <a:off x="1375955" y="5360246"/>
            <a:ext cx="1010069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消费者无法从空的缓冲区中取出产品，缓冲区为空，则消费者必须等待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生产者无法将产品放入已经满的缓冲区，缓冲区为满，则生产者必须等待</a:t>
            </a:r>
          </a:p>
        </p:txBody>
      </p:sp>
    </p:spTree>
    <p:extLst>
      <p:ext uri="{BB962C8B-B14F-4D97-AF65-F5344CB8AC3E}">
        <p14:creationId xmlns:p14="http://schemas.microsoft.com/office/powerpoint/2010/main" val="65337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解决思路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530220"/>
            <a:ext cx="312297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187027"/>
            <a:ext cx="10100698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利用一个数组来表示上述具有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个缓冲区的缓冲池，</a:t>
            </a:r>
            <a:r>
              <a:rPr lang="en-US" altLang="zh-CN" sz="2000" b="1" dirty="0"/>
              <a:t>A[N]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用一个指针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来指示下一个可存放产品的缓冲区，每当一个生产者进程生产一个产品将他放入</a:t>
            </a:r>
            <a:r>
              <a:rPr lang="en-US" altLang="zh-CN" sz="2000" b="1" dirty="0"/>
              <a:t>in</a:t>
            </a:r>
            <a:r>
              <a:rPr lang="zh-CN" altLang="en-US" sz="2000" b="1" dirty="0"/>
              <a:t>所指示的缓冲区，并将</a:t>
            </a:r>
            <a:r>
              <a:rPr lang="en-US" altLang="zh-CN" sz="2000" b="1" dirty="0"/>
              <a:t>in </a:t>
            </a:r>
            <a:r>
              <a:rPr lang="zh-CN" altLang="en-US" sz="2000" b="1" dirty="0"/>
              <a:t>加 </a:t>
            </a:r>
            <a:r>
              <a:rPr lang="en-US" altLang="zh-CN" sz="2000" b="1" dirty="0"/>
              <a:t>1 </a:t>
            </a:r>
            <a:r>
              <a:rPr lang="zh-CN" altLang="en-US" sz="2000" b="1" dirty="0"/>
              <a:t>。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用一个指针</a:t>
            </a:r>
            <a:r>
              <a:rPr lang="en-US" altLang="zh-CN" sz="2000" b="1" dirty="0"/>
              <a:t>out</a:t>
            </a:r>
            <a:r>
              <a:rPr lang="zh-CN" altLang="en-US" sz="2000" b="1" dirty="0"/>
              <a:t>来指示下一个可从中获取产品的缓冲区，每当一个消费者进程取走一个产品后，将</a:t>
            </a:r>
            <a:r>
              <a:rPr lang="en-US" altLang="zh-CN" sz="2000" b="1" dirty="0"/>
              <a:t>out </a:t>
            </a:r>
            <a:r>
              <a:rPr lang="zh-CN" altLang="en-US" sz="2000" b="1" dirty="0"/>
              <a:t>加 </a:t>
            </a:r>
            <a:r>
              <a:rPr lang="en-US" altLang="zh-CN" sz="2000" b="1" dirty="0"/>
              <a:t>1 </a:t>
            </a:r>
            <a:r>
              <a:rPr lang="zh-CN" altLang="en-US" sz="2000" b="1" dirty="0"/>
              <a:t>。</a:t>
            </a:r>
            <a:endParaRPr lang="en-US" altLang="zh-CN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22F6ECA-23D6-41CF-A9E5-24E15ABA3F4E}"/>
              </a:ext>
            </a:extLst>
          </p:cNvPr>
          <p:cNvSpPr/>
          <p:nvPr/>
        </p:nvSpPr>
        <p:spPr>
          <a:xfrm>
            <a:off x="3727753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0BAFB28-0CC8-489E-AA0C-148A0D2952C3}"/>
              </a:ext>
            </a:extLst>
          </p:cNvPr>
          <p:cNvSpPr/>
          <p:nvPr/>
        </p:nvSpPr>
        <p:spPr>
          <a:xfrm>
            <a:off x="4337137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821209-5F53-4386-A298-04AC3FABB091}"/>
              </a:ext>
            </a:extLst>
          </p:cNvPr>
          <p:cNvSpPr/>
          <p:nvPr/>
        </p:nvSpPr>
        <p:spPr>
          <a:xfrm>
            <a:off x="4946521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3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DBE741-0ABC-4DFF-94F0-17DCD224870B}"/>
              </a:ext>
            </a:extLst>
          </p:cNvPr>
          <p:cNvSpPr/>
          <p:nvPr/>
        </p:nvSpPr>
        <p:spPr>
          <a:xfrm>
            <a:off x="5555905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4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84A542E-F10A-43F3-8E9E-6450B11B0CED}"/>
              </a:ext>
            </a:extLst>
          </p:cNvPr>
          <p:cNvSpPr/>
          <p:nvPr/>
        </p:nvSpPr>
        <p:spPr>
          <a:xfrm>
            <a:off x="6165289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5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19C7EF6-BC5B-4708-99D1-F9A518D5D199}"/>
              </a:ext>
            </a:extLst>
          </p:cNvPr>
          <p:cNvSpPr/>
          <p:nvPr/>
        </p:nvSpPr>
        <p:spPr>
          <a:xfrm>
            <a:off x="6774673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342345-0812-42B7-9098-8F8D0DA90783}"/>
              </a:ext>
            </a:extLst>
          </p:cNvPr>
          <p:cNvSpPr/>
          <p:nvPr/>
        </p:nvSpPr>
        <p:spPr>
          <a:xfrm>
            <a:off x="7384057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466E708-D654-49D1-B3D1-24AE1A414FCE}"/>
              </a:ext>
            </a:extLst>
          </p:cNvPr>
          <p:cNvSpPr/>
          <p:nvPr/>
        </p:nvSpPr>
        <p:spPr>
          <a:xfrm>
            <a:off x="7993441" y="4960623"/>
            <a:ext cx="609384" cy="499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F5144C-2E48-49E3-83F7-831A8EF5D8F2}"/>
              </a:ext>
            </a:extLst>
          </p:cNvPr>
          <p:cNvSpPr txBox="1"/>
          <p:nvPr/>
        </p:nvSpPr>
        <p:spPr>
          <a:xfrm>
            <a:off x="4929894" y="6061003"/>
            <a:ext cx="646331" cy="45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/>
              <a:t>out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C929E4B-634D-49A1-8D70-71725D316181}"/>
              </a:ext>
            </a:extLst>
          </p:cNvPr>
          <p:cNvSpPr txBox="1"/>
          <p:nvPr/>
        </p:nvSpPr>
        <p:spPr>
          <a:xfrm>
            <a:off x="6740432" y="6020478"/>
            <a:ext cx="609384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/>
              <a:t>in</a:t>
            </a:r>
            <a:endParaRPr lang="zh-CN" altLang="en-US" b="1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660D410-EDB5-4F3A-9742-81B91CFA530C}"/>
              </a:ext>
            </a:extLst>
          </p:cNvPr>
          <p:cNvCxnSpPr>
            <a:cxnSpLocks/>
          </p:cNvCxnSpPr>
          <p:nvPr/>
        </p:nvCxnSpPr>
        <p:spPr>
          <a:xfrm flipV="1">
            <a:off x="5251213" y="5474549"/>
            <a:ext cx="1847" cy="5655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CA9147A-90A9-42F7-93D2-7DBA05B9C3DF}"/>
              </a:ext>
            </a:extLst>
          </p:cNvPr>
          <p:cNvCxnSpPr>
            <a:cxnSpLocks/>
          </p:cNvCxnSpPr>
          <p:nvPr/>
        </p:nvCxnSpPr>
        <p:spPr>
          <a:xfrm flipV="1">
            <a:off x="7047394" y="5460247"/>
            <a:ext cx="0" cy="5655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358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解决思路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530220"/>
            <a:ext cx="312297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187027"/>
            <a:ext cx="10100698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为了避免缓冲池的假溢出，使用循环队列的形式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生产者进程 </a:t>
            </a:r>
            <a:r>
              <a:rPr lang="en-US" altLang="zh-CN" sz="2000" b="1" dirty="0"/>
              <a:t>in = 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in + 1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mod 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消费者进程</a:t>
            </a:r>
            <a:r>
              <a:rPr lang="en-US" altLang="zh-CN" sz="2000" b="1" dirty="0"/>
              <a:t> out = 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out + 1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mod n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当（</a:t>
            </a:r>
            <a:r>
              <a:rPr lang="en-US" altLang="zh-CN" sz="2000" b="1" dirty="0"/>
              <a:t>in+1</a:t>
            </a:r>
            <a:r>
              <a:rPr lang="zh-CN" altLang="en-US" sz="2000" b="1" dirty="0"/>
              <a:t>）</a:t>
            </a:r>
            <a:r>
              <a:rPr lang="en-US" altLang="zh-CN" sz="2000" b="1" dirty="0"/>
              <a:t>mod n  == out</a:t>
            </a:r>
            <a:r>
              <a:rPr lang="zh-CN" altLang="en-US" sz="2000" b="1" dirty="0"/>
              <a:t>时，表示缓冲满，</a:t>
            </a:r>
            <a:r>
              <a:rPr lang="en-US" altLang="zh-CN" sz="2000" b="1" dirty="0"/>
              <a:t>in == out </a:t>
            </a:r>
            <a:r>
              <a:rPr lang="zh-CN" altLang="en-US" sz="2000" b="1" dirty="0"/>
              <a:t>表示缓冲区空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引入整形变量</a:t>
            </a:r>
            <a:r>
              <a:rPr lang="en-US" altLang="zh-CN" sz="2000" b="1" dirty="0"/>
              <a:t>count</a:t>
            </a:r>
            <a:r>
              <a:rPr lang="zh-CN" altLang="en-US" sz="2000" b="1" dirty="0"/>
              <a:t>，记录产品数量，初始值为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。生产者存入一个产品</a:t>
            </a:r>
            <a:r>
              <a:rPr lang="en-US" altLang="zh-CN" sz="2000" b="1" dirty="0"/>
              <a:t>count++</a:t>
            </a:r>
            <a:r>
              <a:rPr lang="zh-CN" altLang="en-US" sz="2000" b="1" dirty="0"/>
              <a:t>；消费者取出一个产品</a:t>
            </a:r>
            <a:r>
              <a:rPr lang="en-US" altLang="zh-CN" sz="2000" b="1" dirty="0"/>
              <a:t>count--</a:t>
            </a:r>
            <a:r>
              <a:rPr lang="zh-CN" altLang="en-US" sz="2000" b="1" dirty="0"/>
              <a:t>。</a:t>
            </a:r>
            <a:r>
              <a:rPr lang="en-US" altLang="zh-CN" sz="2000" b="1" dirty="0"/>
              <a:t> 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230545-253B-4AA5-B4BD-B1C6E8D1E75A}"/>
              </a:ext>
            </a:extLst>
          </p:cNvPr>
          <p:cNvGrpSpPr/>
          <p:nvPr/>
        </p:nvGrpSpPr>
        <p:grpSpPr>
          <a:xfrm>
            <a:off x="4898790" y="4993949"/>
            <a:ext cx="6141571" cy="1549712"/>
            <a:chOff x="4898790" y="4993949"/>
            <a:chExt cx="6141571" cy="154971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22F6ECA-23D6-41CF-A9E5-24E15ABA3F4E}"/>
                </a:ext>
              </a:extLst>
            </p:cNvPr>
            <p:cNvSpPr/>
            <p:nvPr/>
          </p:nvSpPr>
          <p:spPr>
            <a:xfrm>
              <a:off x="6165289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9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0BAFB28-0CC8-489E-AA0C-148A0D2952C3}"/>
                </a:ext>
              </a:extLst>
            </p:cNvPr>
            <p:cNvSpPr/>
            <p:nvPr/>
          </p:nvSpPr>
          <p:spPr>
            <a:xfrm>
              <a:off x="6774673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10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5821209-5F53-4386-A298-04AC3FABB091}"/>
                </a:ext>
              </a:extLst>
            </p:cNvPr>
            <p:cNvSpPr/>
            <p:nvPr/>
          </p:nvSpPr>
          <p:spPr>
            <a:xfrm>
              <a:off x="7384057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5DBE741-0ABC-4DFF-94F0-17DCD224870B}"/>
                </a:ext>
              </a:extLst>
            </p:cNvPr>
            <p:cNvSpPr/>
            <p:nvPr/>
          </p:nvSpPr>
          <p:spPr>
            <a:xfrm>
              <a:off x="7993441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4A542E-F10A-43F3-8E9E-6450B11B0CED}"/>
                </a:ext>
              </a:extLst>
            </p:cNvPr>
            <p:cNvSpPr/>
            <p:nvPr/>
          </p:nvSpPr>
          <p:spPr>
            <a:xfrm>
              <a:off x="8602825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19C7EF6-BC5B-4708-99D1-F9A518D5D199}"/>
                </a:ext>
              </a:extLst>
            </p:cNvPr>
            <p:cNvSpPr/>
            <p:nvPr/>
          </p:nvSpPr>
          <p:spPr>
            <a:xfrm>
              <a:off x="9212209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6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2342345-0812-42B7-9098-8F8D0DA90783}"/>
                </a:ext>
              </a:extLst>
            </p:cNvPr>
            <p:cNvSpPr/>
            <p:nvPr/>
          </p:nvSpPr>
          <p:spPr>
            <a:xfrm>
              <a:off x="9821593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7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466E708-D654-49D1-B3D1-24AE1A414FCE}"/>
                </a:ext>
              </a:extLst>
            </p:cNvPr>
            <p:cNvSpPr/>
            <p:nvPr/>
          </p:nvSpPr>
          <p:spPr>
            <a:xfrm>
              <a:off x="10430977" y="499394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+mn-ea"/>
                </a:rPr>
                <a:t>8</a:t>
              </a:r>
              <a:endParaRPr lang="zh-CN" altLang="en-US" sz="2000" dirty="0">
                <a:latin typeface="+mn-ea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CF5144C-2E48-49E3-83F7-831A8EF5D8F2}"/>
                </a:ext>
              </a:extLst>
            </p:cNvPr>
            <p:cNvSpPr txBox="1"/>
            <p:nvPr/>
          </p:nvSpPr>
          <p:spPr>
            <a:xfrm>
              <a:off x="9161764" y="6085266"/>
              <a:ext cx="646331" cy="45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/>
                <a:t>out</a:t>
              </a:r>
              <a:endParaRPr lang="zh-CN" altLang="en-US" b="1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929E4B-634D-49A1-8D70-71725D316181}"/>
                </a:ext>
              </a:extLst>
            </p:cNvPr>
            <p:cNvSpPr txBox="1"/>
            <p:nvPr/>
          </p:nvSpPr>
          <p:spPr>
            <a:xfrm>
              <a:off x="7384057" y="6046247"/>
              <a:ext cx="611231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/>
                <a:t>in</a:t>
              </a:r>
              <a:endParaRPr lang="zh-CN" altLang="en-US" b="1" dirty="0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660D410-EDB5-4F3A-9742-81B91CFA5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749" y="5507875"/>
              <a:ext cx="1847" cy="56556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CA9147A-90A9-42F7-93D2-7DBA05B9C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4930" y="5493573"/>
              <a:ext cx="0" cy="56556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med" len="med"/>
              <a:tailEnd type="triangle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6A88F90-761F-4261-9AD6-992D4F9A7D95}"/>
                </a:ext>
              </a:extLst>
            </p:cNvPr>
            <p:cNvSpPr txBox="1"/>
            <p:nvPr/>
          </p:nvSpPr>
          <p:spPr>
            <a:xfrm>
              <a:off x="4898790" y="6033831"/>
              <a:ext cx="1991250" cy="45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/>
                <a:t>count = 5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264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解决思路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9220" y="1514053"/>
            <a:ext cx="101006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生产者和消费者两个进程共享下面的变量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350D38-BDCA-4B1D-A9BC-CA689900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89" y="2088513"/>
            <a:ext cx="7379542" cy="315533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181E6A-38C7-4729-AC08-AAE6738B1D47}"/>
              </a:ext>
            </a:extLst>
          </p:cNvPr>
          <p:cNvGrpSpPr/>
          <p:nvPr/>
        </p:nvGrpSpPr>
        <p:grpSpPr>
          <a:xfrm>
            <a:off x="544193" y="4596392"/>
            <a:ext cx="3660357" cy="2161100"/>
            <a:chOff x="6465928" y="5277005"/>
            <a:chExt cx="3660357" cy="21611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22F6ECA-23D6-41CF-A9E5-24E15ABA3F4E}"/>
                </a:ext>
              </a:extLst>
            </p:cNvPr>
            <p:cNvSpPr/>
            <p:nvPr/>
          </p:nvSpPr>
          <p:spPr>
            <a:xfrm>
              <a:off x="6469981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0BAFB28-0CC8-489E-AA0C-148A0D2952C3}"/>
                </a:ext>
              </a:extLst>
            </p:cNvPr>
            <p:cNvSpPr/>
            <p:nvPr/>
          </p:nvSpPr>
          <p:spPr>
            <a:xfrm>
              <a:off x="7079365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5821209-5F53-4386-A298-04AC3FABB091}"/>
                </a:ext>
              </a:extLst>
            </p:cNvPr>
            <p:cNvSpPr/>
            <p:nvPr/>
          </p:nvSpPr>
          <p:spPr>
            <a:xfrm>
              <a:off x="7688749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5DBE741-0ABC-4DFF-94F0-17DCD224870B}"/>
                </a:ext>
              </a:extLst>
            </p:cNvPr>
            <p:cNvSpPr/>
            <p:nvPr/>
          </p:nvSpPr>
          <p:spPr>
            <a:xfrm>
              <a:off x="8298133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84A542E-F10A-43F3-8E9E-6450B11B0CED}"/>
                </a:ext>
              </a:extLst>
            </p:cNvPr>
            <p:cNvSpPr/>
            <p:nvPr/>
          </p:nvSpPr>
          <p:spPr>
            <a:xfrm>
              <a:off x="8907517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19C7EF6-BC5B-4708-99D1-F9A518D5D199}"/>
                </a:ext>
              </a:extLst>
            </p:cNvPr>
            <p:cNvSpPr/>
            <p:nvPr/>
          </p:nvSpPr>
          <p:spPr>
            <a:xfrm>
              <a:off x="9516901" y="6089939"/>
              <a:ext cx="609384" cy="4996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dirty="0">
                <a:latin typeface="+mn-ea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717DEC1-73D1-47C4-AAF2-9D3DD6B57560}"/>
                </a:ext>
              </a:extLst>
            </p:cNvPr>
            <p:cNvGrpSpPr/>
            <p:nvPr/>
          </p:nvGrpSpPr>
          <p:grpSpPr>
            <a:xfrm>
              <a:off x="6483478" y="5277005"/>
              <a:ext cx="611231" cy="980042"/>
              <a:chOff x="7688749" y="5109897"/>
              <a:chExt cx="611231" cy="980042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C929E4B-634D-49A1-8D70-71725D316181}"/>
                  </a:ext>
                </a:extLst>
              </p:cNvPr>
              <p:cNvSpPr txBox="1"/>
              <p:nvPr/>
            </p:nvSpPr>
            <p:spPr>
              <a:xfrm>
                <a:off x="7688749" y="5109897"/>
                <a:ext cx="611231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b="1" dirty="0"/>
                  <a:t>in</a:t>
                </a:r>
                <a:endParaRPr lang="zh-CN" altLang="en-US" b="1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1660D410-EDB5-4F3A-9742-81B91CFA530C}"/>
                  </a:ext>
                </a:extLst>
              </p:cNvPr>
              <p:cNvCxnSpPr>
                <a:cxnSpLocks/>
                <a:stCxn id="33" idx="2"/>
                <a:endCxn id="26" idx="0"/>
              </p:cNvCxnSpPr>
              <p:nvPr/>
            </p:nvCxnSpPr>
            <p:spPr>
              <a:xfrm flipH="1">
                <a:off x="7993441" y="5564189"/>
                <a:ext cx="924" cy="52575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oval" w="med" len="med"/>
                <a:tailEnd type="triangle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9E479FB-22FB-46CA-9FFE-78B66163537C}"/>
                </a:ext>
              </a:extLst>
            </p:cNvPr>
            <p:cNvGrpSpPr/>
            <p:nvPr/>
          </p:nvGrpSpPr>
          <p:grpSpPr>
            <a:xfrm>
              <a:off x="6465928" y="6388018"/>
              <a:ext cx="646331" cy="1050087"/>
              <a:chOff x="9466456" y="6589564"/>
              <a:chExt cx="646331" cy="1050087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CF5144C-2E48-49E3-83F7-831A8EF5D8F2}"/>
                  </a:ext>
                </a:extLst>
              </p:cNvPr>
              <p:cNvSpPr txBox="1"/>
              <p:nvPr/>
            </p:nvSpPr>
            <p:spPr>
              <a:xfrm>
                <a:off x="9466456" y="7181256"/>
                <a:ext cx="646331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b="1" dirty="0"/>
                  <a:t>out</a:t>
                </a:r>
                <a:endParaRPr lang="zh-CN" altLang="en-US" b="1" dirty="0"/>
              </a:p>
            </p:txBody>
          </p:sp>
          <p:cxnSp>
            <p:nvCxnSpPr>
              <p:cNvPr id="35" name="直接箭头连接符 34">
                <a:extLst>
                  <a:ext uri="{FF2B5EF4-FFF2-40B4-BE49-F238E27FC236}">
                    <a16:creationId xmlns:a16="http://schemas.microsoft.com/office/drawing/2014/main" id="{ECA9147A-90A9-42F7-93D2-7DBA05B9C3DF}"/>
                  </a:ext>
                </a:extLst>
              </p:cNvPr>
              <p:cNvCxnSpPr>
                <a:cxnSpLocks/>
                <a:stCxn id="32" idx="0"/>
              </p:cNvCxnSpPr>
              <p:nvPr/>
            </p:nvCxnSpPr>
            <p:spPr>
              <a:xfrm flipV="1">
                <a:off x="9789622" y="6589564"/>
                <a:ext cx="0" cy="59169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oval" w="med" len="med"/>
                <a:tailEnd type="triangle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</p:cxn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D3BC21D-BD6D-461F-9A42-8F5A56645ECD}"/>
              </a:ext>
            </a:extLst>
          </p:cNvPr>
          <p:cNvSpPr txBox="1"/>
          <p:nvPr/>
        </p:nvSpPr>
        <p:spPr>
          <a:xfrm>
            <a:off x="5061180" y="5409326"/>
            <a:ext cx="199125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/>
              <a:t>count = 0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730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解决思路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1512899"/>
            <a:ext cx="10100698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设</a:t>
            </a:r>
            <a:r>
              <a:rPr lang="en-US" altLang="zh-CN" sz="2000" b="1" dirty="0"/>
              <a:t>no-op</a:t>
            </a:r>
            <a:r>
              <a:rPr lang="zh-CN" altLang="en-US" sz="2000" b="1" dirty="0"/>
              <a:t>是一条空操作指令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</a:t>
            </a:r>
            <a:r>
              <a:rPr lang="en-US" altLang="zh-CN" sz="2000" b="1" dirty="0"/>
              <a:t>counter==N</a:t>
            </a:r>
            <a:r>
              <a:rPr lang="zh-CN" altLang="en-US" sz="2000" b="1" dirty="0"/>
              <a:t>时，生产者执行</a:t>
            </a:r>
            <a:r>
              <a:rPr lang="en-US" altLang="zh-CN" sz="2000" b="1" dirty="0"/>
              <a:t>no-op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</a:t>
            </a:r>
            <a:r>
              <a:rPr lang="en-US" altLang="zh-CN" sz="2000" b="1" dirty="0"/>
              <a:t>counter==0</a:t>
            </a:r>
            <a:r>
              <a:rPr lang="zh-CN" altLang="en-US" sz="2000" b="1" dirty="0"/>
              <a:t>时，消费者执行</a:t>
            </a:r>
            <a:r>
              <a:rPr lang="en-US" altLang="zh-CN" sz="2000" b="1" dirty="0"/>
              <a:t>no-op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生产者进程中定义一个</a:t>
            </a:r>
            <a:r>
              <a:rPr lang="en-US" altLang="zh-CN" sz="2000" b="1" dirty="0"/>
              <a:t>product</a:t>
            </a:r>
            <a:r>
              <a:rPr lang="zh-CN" altLang="en-US" sz="2000" b="1" dirty="0"/>
              <a:t>，存放刚生产出来的产品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消费者进程中定义一个</a:t>
            </a:r>
            <a:r>
              <a:rPr lang="en-US" altLang="zh-CN" sz="2000" b="1" dirty="0"/>
              <a:t>consumption</a:t>
            </a:r>
            <a:r>
              <a:rPr lang="zh-CN" altLang="en-US" sz="2000" b="1" dirty="0"/>
              <a:t>用于存放每次要消费的产品</a:t>
            </a:r>
            <a:endParaRPr lang="en-US" altLang="zh-CN" sz="20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0F3933-8AD3-4AFF-ADCB-670553EC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35" y="3827674"/>
            <a:ext cx="3984574" cy="29339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D9B62DB-5778-44FE-A3A9-52BEBBF88558}"/>
              </a:ext>
            </a:extLst>
          </p:cNvPr>
          <p:cNvSpPr txBox="1"/>
          <p:nvPr/>
        </p:nvSpPr>
        <p:spPr>
          <a:xfrm>
            <a:off x="186612" y="4049486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生产者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E97746-B9BA-424F-BC84-EA8989605F99}"/>
              </a:ext>
            </a:extLst>
          </p:cNvPr>
          <p:cNvSpPr txBox="1"/>
          <p:nvPr/>
        </p:nvSpPr>
        <p:spPr>
          <a:xfrm>
            <a:off x="6236683" y="4049486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消费者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8C5669E-7805-406D-9AF1-367EA042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679" y="3827674"/>
            <a:ext cx="4198984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  <p:bldP spid="14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707792" y="5422604"/>
            <a:ext cx="10698026" cy="11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顺序执行结果不会出现问题，一旦并行执行，就会出现差错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问题在于，两个进程的共享变量</a:t>
            </a:r>
            <a:r>
              <a:rPr lang="en-US" altLang="zh-CN" sz="2400" b="1" dirty="0"/>
              <a:t>counter</a:t>
            </a:r>
            <a:r>
              <a:rPr lang="zh-CN" altLang="en-US" sz="2400" b="1" dirty="0"/>
              <a:t>，生产者对其</a:t>
            </a:r>
            <a:r>
              <a:rPr lang="en-US" altLang="zh-CN" sz="2400" b="1" dirty="0"/>
              <a:t>+1</a:t>
            </a:r>
            <a:r>
              <a:rPr lang="zh-CN" altLang="en-US" sz="2400" b="1" dirty="0"/>
              <a:t>，消费者对其</a:t>
            </a:r>
            <a:r>
              <a:rPr lang="en-US" altLang="zh-CN" sz="2400" b="1" dirty="0"/>
              <a:t>-1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9B62DB-5778-44FE-A3A9-52BEBBF88558}"/>
              </a:ext>
            </a:extLst>
          </p:cNvPr>
          <p:cNvSpPr txBox="1"/>
          <p:nvPr/>
        </p:nvSpPr>
        <p:spPr>
          <a:xfrm>
            <a:off x="1605183" y="2130320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生产者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E97746-B9BA-424F-BC84-EA8989605F99}"/>
              </a:ext>
            </a:extLst>
          </p:cNvPr>
          <p:cNvSpPr txBox="1"/>
          <p:nvPr/>
        </p:nvSpPr>
        <p:spPr>
          <a:xfrm>
            <a:off x="1605183" y="4007987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消费者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B9CBCE9-8EF4-4BB0-90A1-69CEC90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28" y="1722900"/>
            <a:ext cx="5710980" cy="14219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F89006C-BD21-4642-BD9B-F8CB92958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828" y="3700919"/>
            <a:ext cx="5972055" cy="14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</p:spPr>
        <p:txBody>
          <a:bodyPr/>
          <a:lstStyle/>
          <a:p>
            <a:r>
              <a:rPr lang="en-US" altLang="zh-CN" sz="2000" dirty="0"/>
              <a:t>01 </a:t>
            </a:r>
            <a:r>
              <a:rPr lang="zh-CN" altLang="en-US" sz="2000" dirty="0"/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904969" y="1706962"/>
            <a:ext cx="10698026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按以下方式运行： </a:t>
            </a:r>
            <a:endParaRPr lang="en-US" altLang="zh-CN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46114A8-4F27-4C9C-84D8-6F600E2B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57" y="2540511"/>
            <a:ext cx="4481148" cy="384351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F2BF94DB-C4D3-4077-B91F-DCB484D2186E}"/>
              </a:ext>
            </a:extLst>
          </p:cNvPr>
          <p:cNvSpPr txBox="1"/>
          <p:nvPr/>
        </p:nvSpPr>
        <p:spPr>
          <a:xfrm>
            <a:off x="6096000" y="3991361"/>
            <a:ext cx="560584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counter = 4</a:t>
            </a:r>
            <a:r>
              <a:rPr lang="zh-CN" altLang="en-US" sz="2400" b="1" dirty="0"/>
              <a:t> 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458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  <p:bldP spid="3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74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互斥的准则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7" y="1879986"/>
            <a:ext cx="10512321" cy="390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空闲让进。</a:t>
            </a:r>
            <a:r>
              <a:rPr lang="zh-CN" altLang="en-US" sz="2400" dirty="0"/>
              <a:t>当没有进程处于临界区，可以允许一个请求进入临界区的进程立即进入自己的临界区。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忙则等待。</a:t>
            </a:r>
            <a:r>
              <a:rPr lang="zh-CN" altLang="en-US" sz="2400" dirty="0"/>
              <a:t>已有进程进入临界区时，其他试图进入临界区的进程必须等待。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有限等待。</a:t>
            </a:r>
            <a:r>
              <a:rPr lang="zh-CN" altLang="en-US" sz="2400" dirty="0"/>
              <a:t>对要求访问临界资源的进程，应保证能在有限时间内进入自己的临界区。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让权等待。</a:t>
            </a:r>
            <a:r>
              <a:rPr lang="zh-CN" altLang="en-US" sz="2400" dirty="0"/>
              <a:t>当一个进程因为某些原因不能进入自己的临界区时，应释放处理器给其他进程，防止“忙等”。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8290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缘起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81CC41-F95F-4B5B-9F49-08FA4CF72A19}"/>
              </a:ext>
            </a:extLst>
          </p:cNvPr>
          <p:cNvSpPr txBox="1"/>
          <p:nvPr/>
        </p:nvSpPr>
        <p:spPr>
          <a:xfrm>
            <a:off x="917331" y="1649703"/>
            <a:ext cx="10357338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多道程序 </a:t>
            </a:r>
            <a:r>
              <a:rPr lang="en-US" altLang="zh-CN" sz="2400" b="1" dirty="0">
                <a:sym typeface="Wingdings" panose="05000000000000000000" pitchFamily="2" charset="2"/>
              </a:rPr>
              <a:t>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sz="2400" b="1" dirty="0"/>
              <a:t>多个程序同时进驻内存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进程，资源分配的基本单位 </a:t>
            </a:r>
            <a:r>
              <a:rPr lang="en-US" altLang="zh-CN" sz="2400" b="1" dirty="0">
                <a:sym typeface="Wingdings" panose="05000000000000000000" pitchFamily="2" charset="2"/>
              </a:rPr>
              <a:t></a:t>
            </a:r>
            <a:r>
              <a:rPr lang="zh-CN" altLang="en-US" sz="2400" b="1" dirty="0"/>
              <a:t> 程序逻辑上的独立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进程的异步性 </a:t>
            </a:r>
            <a:r>
              <a:rPr lang="en-US" altLang="zh-CN" sz="2400" b="1" dirty="0">
                <a:sym typeface="Wingdings" panose="05000000000000000000" pitchFamily="2" charset="2"/>
              </a:rPr>
              <a:t> </a:t>
            </a:r>
            <a:r>
              <a:rPr lang="zh-CN" altLang="en-US" sz="2400" b="1" dirty="0"/>
              <a:t>无法了解程序行进的步骤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计算资源有限 </a:t>
            </a:r>
            <a:r>
              <a:rPr lang="en-US" altLang="zh-CN" sz="2400" b="1" dirty="0"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sym typeface="Wingdings" panose="05000000000000000000" pitchFamily="2" charset="2"/>
              </a:rPr>
              <a:t>进程间资源竞争</a:t>
            </a:r>
            <a:endParaRPr lang="en-US" altLang="zh-CN" sz="2400" b="1" dirty="0"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进程不是完全独立的 </a:t>
            </a:r>
            <a:r>
              <a:rPr lang="en-US" altLang="zh-CN" sz="2400" b="1" dirty="0"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sym typeface="Wingdings" panose="05000000000000000000" pitchFamily="2" charset="2"/>
              </a:rPr>
              <a:t>进程间资源的共享</a:t>
            </a:r>
            <a:endParaRPr lang="en-US" altLang="zh-CN" sz="2400" b="1" dirty="0"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为了协调进程间的相互制约关系 </a:t>
            </a:r>
            <a:r>
              <a:rPr lang="en-US" altLang="zh-CN" sz="2400" b="1" dirty="0">
                <a:sym typeface="Wingdings" panose="05000000000000000000" pitchFamily="2" charset="2"/>
              </a:rPr>
              <a:t> </a:t>
            </a:r>
            <a:r>
              <a:rPr lang="zh-CN" altLang="en-US" sz="2400" b="1" dirty="0">
                <a:sym typeface="Wingdings" panose="05000000000000000000" pitchFamily="2" charset="2"/>
              </a:rPr>
              <a:t>引入进程同步与互斥的概念</a:t>
            </a:r>
            <a:endParaRPr lang="zh-CN" altLang="en-US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575BEB-A788-4239-9AA2-DF5036187B67}"/>
              </a:ext>
            </a:extLst>
          </p:cNvPr>
          <p:cNvSpPr/>
          <p:nvPr/>
        </p:nvSpPr>
        <p:spPr>
          <a:xfrm>
            <a:off x="1793630" y="5292969"/>
            <a:ext cx="1450731" cy="40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乘法进程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87DA29-0844-4CC4-938F-88D3486F0533}"/>
              </a:ext>
            </a:extLst>
          </p:cNvPr>
          <p:cNvSpPr/>
          <p:nvPr/>
        </p:nvSpPr>
        <p:spPr>
          <a:xfrm>
            <a:off x="1793630" y="6184969"/>
            <a:ext cx="1450731" cy="4044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加法进程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140F4E-5EE3-4C6B-A7FB-0322A50866C9}"/>
              </a:ext>
            </a:extLst>
          </p:cNvPr>
          <p:cNvSpPr/>
          <p:nvPr/>
        </p:nvSpPr>
        <p:spPr>
          <a:xfrm>
            <a:off x="4026876" y="5455207"/>
            <a:ext cx="1608993" cy="914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1+2</a:t>
            </a:r>
            <a:r>
              <a:rPr lang="zh-CN" altLang="en-US" sz="2000" dirty="0"/>
              <a:t>*</a:t>
            </a:r>
            <a:r>
              <a:rPr lang="en-US" altLang="zh-CN" sz="2000" dirty="0"/>
              <a:t>3</a:t>
            </a:r>
            <a:endParaRPr lang="zh-CN" altLang="en-US" sz="2000" dirty="0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5E514D00-7D1E-4713-8241-D4AA0E32D68E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244361" y="5495192"/>
            <a:ext cx="782515" cy="41721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3248B564-EA9E-44FA-BA6C-4F20BD82B564}"/>
              </a:ext>
            </a:extLst>
          </p:cNvPr>
          <p:cNvCxnSpPr>
            <a:stCxn id="11" idx="3"/>
            <a:endCxn id="4" idx="1"/>
          </p:cNvCxnSpPr>
          <p:nvPr/>
        </p:nvCxnSpPr>
        <p:spPr>
          <a:xfrm flipV="1">
            <a:off x="3244361" y="5912407"/>
            <a:ext cx="782515" cy="47478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思想气泡: 云 12">
            <a:extLst>
              <a:ext uri="{FF2B5EF4-FFF2-40B4-BE49-F238E27FC236}">
                <a16:creationId xmlns:a16="http://schemas.microsoft.com/office/drawing/2014/main" id="{2AE62B4B-C52D-4D18-A37E-F0F13CD80B5A}"/>
              </a:ext>
            </a:extLst>
          </p:cNvPr>
          <p:cNvSpPr/>
          <p:nvPr/>
        </p:nvSpPr>
        <p:spPr>
          <a:xfrm>
            <a:off x="6980761" y="5170251"/>
            <a:ext cx="3174354" cy="1419164"/>
          </a:xfrm>
          <a:prstGeom prst="cloudCallout">
            <a:avLst>
              <a:gd name="adj1" fmla="val -91773"/>
              <a:gd name="adj2" fmla="val 3096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如何制约加法进程，让他在乘法之后发生</a:t>
            </a:r>
          </a:p>
        </p:txBody>
      </p:sp>
    </p:spTree>
    <p:extLst>
      <p:ext uri="{BB962C8B-B14F-4D97-AF65-F5344CB8AC3E}">
        <p14:creationId xmlns:p14="http://schemas.microsoft.com/office/powerpoint/2010/main" val="11730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 animBg="1"/>
      <p:bldP spid="11" grpId="0" animBg="1"/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750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简单粗暴</a:t>
            </a:r>
            <a:r>
              <a:rPr lang="en-US" altLang="zh-CN" sz="3200" b="1" dirty="0">
                <a:solidFill>
                  <a:srgbClr val="FF0000"/>
                </a:solidFill>
              </a:rPr>
              <a:t>-- </a:t>
            </a:r>
            <a:r>
              <a:rPr lang="zh-CN" altLang="en-US" sz="3200" b="1" dirty="0">
                <a:solidFill>
                  <a:srgbClr val="FF0000"/>
                </a:solidFill>
              </a:rPr>
              <a:t>禁止硬件中断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禁止了中断，没有上下文的切换，因此没有并发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通过硬件将中断处理延迟到中断被启用之后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现代计算机体系结构提供相应指令来实现禁用中断</a:t>
            </a:r>
            <a:endParaRPr lang="en-US" altLang="zh-CN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7B63D8-4490-4062-816B-AA97B87C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51" y="3690549"/>
            <a:ext cx="7192671" cy="13042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FA696B8-4DE3-40BF-BDCF-416971D02188}"/>
              </a:ext>
            </a:extLst>
          </p:cNvPr>
          <p:cNvSpPr txBox="1"/>
          <p:nvPr/>
        </p:nvSpPr>
        <p:spPr>
          <a:xfrm>
            <a:off x="923059" y="5122505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进入临界区：禁止所有中断，并保存中断标志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离开临界区：使能所有中断，并回复中断标志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51927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813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禁止硬件中断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缺点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禁用中断后，进程无法被停止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整个系统都会为此停下来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可能导致其他进程处于“饥饿”状态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必须小心处理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中断，是接近系统底层的操作，影响系统稳定性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目前的</a:t>
            </a:r>
            <a:r>
              <a:rPr lang="en-US" altLang="zh-CN" sz="2400" b="1" dirty="0"/>
              <a:t>windows</a:t>
            </a:r>
            <a:r>
              <a:rPr lang="zh-CN" altLang="en-US" sz="2400" b="1" dirty="0"/>
              <a:t>系统已经把所有用户能控制的中断操作都屏蔽了</a:t>
            </a:r>
            <a:r>
              <a:rPr lang="en-US" altLang="zh-CN" sz="24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8542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6276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软件方法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单标志法（钥匙传递）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68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设置一个公用整形变量</a:t>
            </a:r>
            <a:r>
              <a:rPr lang="en-US" altLang="zh-CN" sz="2400" b="1" dirty="0"/>
              <a:t>turn</a:t>
            </a:r>
            <a:r>
              <a:rPr lang="zh-CN" altLang="en-US" sz="2400" b="1" dirty="0"/>
              <a:t>，用于标识被允许进入临界区的进程编号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Turn = 0</a:t>
            </a:r>
            <a:r>
              <a:rPr lang="zh-CN" altLang="en-US" sz="2400" b="1" dirty="0"/>
              <a:t>，则允许</a:t>
            </a:r>
            <a:r>
              <a:rPr lang="en-US" altLang="zh-CN" sz="2400" b="1" dirty="0"/>
              <a:t>P0</a:t>
            </a:r>
            <a:r>
              <a:rPr lang="zh-CN" altLang="en-US" sz="2400" b="1" dirty="0"/>
              <a:t>进入临界区。</a:t>
            </a:r>
            <a:r>
              <a:rPr lang="en-US" altLang="zh-CN" sz="2400" b="1" dirty="0"/>
              <a:t>Turn = 1</a:t>
            </a:r>
            <a:r>
              <a:rPr lang="zh-CN" altLang="en-US" sz="2400" b="1" dirty="0"/>
              <a:t>，则允许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进入临界区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可以确保每次只有一个进程进入临界区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23059" y="3797450"/>
            <a:ext cx="10341293" cy="27958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P0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P1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while(turn != 0)  ;			while(turn != 1)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 err="1"/>
              <a:t>trun</a:t>
            </a:r>
            <a:r>
              <a:rPr lang="en-US" altLang="zh-CN" sz="2400" b="1" dirty="0"/>
              <a:t> = 1;				turn = 0;	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35548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993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单标志法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两个进程交替进入临界区，如果某一进程不再进入临界区了，另一个进程也无法进入临界区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违背了“空间让进”的规则。造成资源利用不充分。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23059" y="3797450"/>
            <a:ext cx="10341293" cy="27958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P0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P1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while(turn != 0)  ;			while(turn != 1)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 err="1"/>
              <a:t>trun</a:t>
            </a:r>
            <a:r>
              <a:rPr lang="en-US" altLang="zh-CN" sz="2400" b="1" dirty="0"/>
              <a:t> = 1;				turn = 0;	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9782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709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软件方法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双标志先查法（挂牌进入）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一个进程进入临界区之前，先查看临界资源是否正在被访问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如果正在被访问，则等待；否则，进程进入自己的临界区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39104" y="3259568"/>
            <a:ext cx="10709983" cy="334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Pi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while(flag[ j ])  ;			while(flag[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])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TRUE  ;			flag[ j ] = TRUE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FALSE;			 flag[ j ] = FALSE; 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7371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813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双标志先查法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按如下步骤进行，</a:t>
            </a:r>
            <a:r>
              <a:rPr lang="en-US" altLang="zh-CN" sz="2400" b="1" dirty="0"/>
              <a:t>Pi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能够同时进入临界区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违背“忙则等待”规则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39104" y="3259568"/>
            <a:ext cx="10709983" cy="334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Pi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while(flag[ j ])  ;</a:t>
            </a:r>
            <a:r>
              <a:rPr lang="zh-CN" altLang="en-US" sz="2400" b="1" dirty="0"/>
              <a:t>①</a:t>
            </a:r>
            <a:r>
              <a:rPr lang="en-US" altLang="zh-CN" sz="2400" b="1" dirty="0"/>
              <a:t>			while(flag[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])  ;</a:t>
            </a:r>
            <a:r>
              <a:rPr lang="zh-CN" altLang="en-US" sz="2400" b="1" dirty="0"/>
              <a:t>②</a:t>
            </a:r>
            <a:r>
              <a:rPr lang="en-US" altLang="zh-CN" sz="2400" b="1" dirty="0"/>
              <a:t>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TRUE  ;</a:t>
            </a:r>
            <a:r>
              <a:rPr lang="zh-CN" altLang="en-US" sz="2400" b="1" dirty="0"/>
              <a:t>③</a:t>
            </a:r>
            <a:r>
              <a:rPr lang="en-US" altLang="zh-CN" sz="2400" b="1" dirty="0"/>
              <a:t>			flag[ j ] = TRUE  ;</a:t>
            </a:r>
            <a:r>
              <a:rPr lang="zh-CN" altLang="en-US" sz="2400" b="1" dirty="0"/>
              <a:t>④</a:t>
            </a:r>
            <a:r>
              <a:rPr lang="en-US" altLang="zh-CN" sz="2400" b="1" dirty="0"/>
              <a:t>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FALSE;			 flag[ j ] = FALSE; 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4674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709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软件方法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双标志后查法（挂牌进入）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一个进程进入临界区之前，先查看临界资源是否正在被访问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如果正在被访问，则等待；否则，进程进入自己的临界区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39104" y="3259568"/>
            <a:ext cx="10341293" cy="334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Pi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TRUE  ;			flag[ j ] = TRUE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while(flag[ j ])  ;                           while(flag[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])  ;		// </a:t>
            </a:r>
            <a:r>
              <a:rPr lang="zh-CN" altLang="en-US" sz="2400" b="1" dirty="0"/>
              <a:t>进入区</a:t>
            </a:r>
            <a:r>
              <a:rPr lang="en-US" altLang="zh-CN" sz="2400" b="1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FALSE;			 flag[ j ] = FALSE; 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15103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813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双标志后查法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可能造成都不进入临界区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/>
              <a:t>导致“死锁”</a:t>
            </a:r>
            <a:r>
              <a:rPr lang="zh-CN" altLang="en-US" sz="2400" b="1" dirty="0"/>
              <a:t>现象，违背“有限等待”规则</a:t>
            </a:r>
            <a:endParaRPr lang="en-US" altLang="zh-CN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9771A0-58C5-492E-8719-7FCC532C125D}"/>
              </a:ext>
            </a:extLst>
          </p:cNvPr>
          <p:cNvSpPr txBox="1"/>
          <p:nvPr/>
        </p:nvSpPr>
        <p:spPr>
          <a:xfrm>
            <a:off x="939104" y="3259568"/>
            <a:ext cx="10341293" cy="334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Pi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TRUE  ;			flag[ j ] = TRUE  ;	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while(flag[ j ])  ;                           while(flag[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])  ;		// </a:t>
            </a:r>
            <a:r>
              <a:rPr lang="zh-CN" altLang="en-US" sz="2400" b="1" dirty="0"/>
              <a:t>进入区</a:t>
            </a:r>
            <a:r>
              <a:rPr lang="en-US" altLang="zh-CN" sz="2400" b="1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FALSE;			 flag[ j ] = FALSE; 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166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6377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软件方法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en-US" altLang="zh-CN" sz="3200" b="1" dirty="0" err="1">
                <a:solidFill>
                  <a:srgbClr val="FF0000"/>
                </a:solidFill>
              </a:rPr>
              <a:t>peterson</a:t>
            </a:r>
            <a:r>
              <a:rPr lang="zh-CN" altLang="en-US" sz="3200" b="1" dirty="0">
                <a:solidFill>
                  <a:srgbClr val="FF0000"/>
                </a:solidFill>
              </a:rPr>
              <a:t>法（绅士法）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1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设置标签同时，设置</a:t>
            </a:r>
            <a:r>
              <a:rPr lang="en-US" altLang="zh-CN" sz="2400" b="1" dirty="0"/>
              <a:t>turn</a:t>
            </a:r>
            <a:r>
              <a:rPr lang="zh-CN" altLang="en-US" sz="2400" b="1" dirty="0"/>
              <a:t>标志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使用之前先谦让。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B03DA9-7E9E-4DAE-9AA5-74DDAACE8309}"/>
              </a:ext>
            </a:extLst>
          </p:cNvPr>
          <p:cNvSpPr txBox="1"/>
          <p:nvPr/>
        </p:nvSpPr>
        <p:spPr>
          <a:xfrm>
            <a:off x="939104" y="3259568"/>
            <a:ext cx="10341293" cy="3349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Pi</a:t>
            </a:r>
            <a:r>
              <a:rPr lang="zh-CN" altLang="en-US" sz="2400" b="1" dirty="0"/>
              <a:t>进程：</a:t>
            </a:r>
            <a:r>
              <a:rPr lang="en-US" altLang="zh-CN" sz="2400" b="1" dirty="0"/>
              <a:t>				</a:t>
            </a:r>
            <a:r>
              <a:rPr lang="en-US" altLang="zh-CN" sz="2400" b="1" dirty="0" err="1"/>
              <a:t>Pj</a:t>
            </a:r>
            <a:r>
              <a:rPr lang="zh-CN" altLang="en-US" sz="2400" b="1" dirty="0"/>
              <a:t>进程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TRUE  ; turn = j		flag[ j ] = TRUE  ; turn =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	// </a:t>
            </a:r>
            <a:r>
              <a:rPr lang="zh-CN" altLang="en-US" sz="2400" b="1" dirty="0"/>
              <a:t>进入区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while(flag[ j ] &amp;&amp; turn == j)  ;      while(flag[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&amp;&amp; turn ==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)  ;// </a:t>
            </a:r>
            <a:r>
              <a:rPr lang="zh-CN" altLang="en-US" sz="2400" b="1" dirty="0"/>
              <a:t>进入区</a:t>
            </a:r>
            <a:r>
              <a:rPr lang="en-US" altLang="zh-CN" sz="2400" b="1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critical section; 			critical section ;		// </a:t>
            </a:r>
            <a:r>
              <a:rPr lang="zh-CN" altLang="en-US" sz="2400" b="1" dirty="0"/>
              <a:t>临界区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flag[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= FALSE;			 flag[ j ] = FALSE; 		// </a:t>
            </a:r>
            <a:r>
              <a:rPr lang="zh-CN" altLang="en-US" sz="2400" b="1" dirty="0"/>
              <a:t>退出区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remainder section;		remainder section;	// </a:t>
            </a:r>
            <a:r>
              <a:rPr lang="zh-CN" altLang="en-US" sz="2400" b="1" dirty="0"/>
              <a:t>剩余区</a:t>
            </a:r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6104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FF0000"/>
                </a:solidFill>
              </a:rPr>
              <a:t>peterson</a:t>
            </a:r>
            <a:r>
              <a:rPr lang="zh-CN" altLang="en-US" sz="3200" b="1" dirty="0">
                <a:solidFill>
                  <a:srgbClr val="FF0000"/>
                </a:solidFill>
              </a:rPr>
              <a:t>法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zh-CN" altLang="en-US" sz="3200" b="1" dirty="0">
                <a:solidFill>
                  <a:srgbClr val="FF0000"/>
                </a:solidFill>
              </a:rPr>
              <a:t>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注意判断条件，如果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已经标记，并且</a:t>
            </a:r>
            <a:r>
              <a:rPr lang="en-US" altLang="zh-CN" sz="2400" b="1" dirty="0"/>
              <a:t>turn == 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 则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开始执行，否则任意条件不满足则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等待。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该算法是单标志法和双标志后查法的综合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利用</a:t>
            </a:r>
            <a:r>
              <a:rPr lang="en-US" altLang="zh-CN" sz="2400" b="1" dirty="0"/>
              <a:t>flag</a:t>
            </a:r>
            <a:r>
              <a:rPr lang="zh-CN" altLang="en-US" sz="2400" b="1" dirty="0"/>
              <a:t>解决临界资源互斥访问的问题，利用 </a:t>
            </a:r>
            <a:r>
              <a:rPr lang="en-US" altLang="zh-CN" sz="2400" b="1" dirty="0"/>
              <a:t>turn </a:t>
            </a:r>
            <a:r>
              <a:rPr lang="zh-CN" altLang="en-US" sz="2400" b="1" dirty="0"/>
              <a:t>解决“饥饿”现象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以上算法只限于两个进程间得互斥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如果进程多了怎么办？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1842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生活中的问题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6360869" cy="461665"/>
            <a:chOff x="844893" y="1000114"/>
            <a:chExt cx="6360869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6" y="1000114"/>
              <a:ext cx="606278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操作系统和现实生活的问题类比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F301D0-7EF9-4EF3-8408-11CB1E1A4FE9}"/>
              </a:ext>
            </a:extLst>
          </p:cNvPr>
          <p:cNvGrpSpPr/>
          <p:nvPr/>
        </p:nvGrpSpPr>
        <p:grpSpPr>
          <a:xfrm>
            <a:off x="1889235" y="2639094"/>
            <a:ext cx="5524812" cy="428628"/>
            <a:chOff x="1252514" y="1694538"/>
            <a:chExt cx="5524812" cy="428628"/>
          </a:xfrm>
        </p:grpSpPr>
        <p:pic>
          <p:nvPicPr>
            <p:cNvPr id="24" name="图片 23" descr="小点1.png">
              <a:extLst>
                <a:ext uri="{FF2B5EF4-FFF2-40B4-BE49-F238E27FC236}">
                  <a16:creationId xmlns:a16="http://schemas.microsoft.com/office/drawing/2014/main" id="{D9AA1924-126F-452B-AB67-35DEAED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8446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>
              <a:extLst>
                <a:ext uri="{FF2B5EF4-FFF2-40B4-BE49-F238E27FC236}">
                  <a16:creationId xmlns:a16="http://schemas.microsoft.com/office/drawing/2014/main" id="{7F49E5A4-D4E2-421A-A984-8598B2C28868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694538"/>
              <a:ext cx="5392249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lvl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同时注意，计算机与人的差异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86EDFA-7DCE-477E-A09A-376532D48A12}"/>
              </a:ext>
            </a:extLst>
          </p:cNvPr>
          <p:cNvGrpSpPr/>
          <p:nvPr/>
        </p:nvGrpSpPr>
        <p:grpSpPr>
          <a:xfrm>
            <a:off x="1889235" y="2122336"/>
            <a:ext cx="7208112" cy="407990"/>
            <a:chOff x="1252514" y="1344604"/>
            <a:chExt cx="7208112" cy="407990"/>
          </a:xfrm>
        </p:grpSpPr>
        <p:pic>
          <p:nvPicPr>
            <p:cNvPr id="27" name="图片 26" descr="小点1.png">
              <a:extLst>
                <a:ext uri="{FF2B5EF4-FFF2-40B4-BE49-F238E27FC236}">
                  <a16:creationId xmlns:a16="http://schemas.microsoft.com/office/drawing/2014/main" id="{0FBF7CA7-AAB1-490D-B85F-0DE2A3331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>
              <a:extLst>
                <a:ext uri="{FF2B5EF4-FFF2-40B4-BE49-F238E27FC236}">
                  <a16:creationId xmlns:a16="http://schemas.microsoft.com/office/drawing/2014/main" id="{2B982238-BE3F-41C7-A8BA-E52983B1702C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利用现实生活问题帮助理解操作系统同步问题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BDA2673-AD40-47C7-991D-2529940C9F26}"/>
              </a:ext>
            </a:extLst>
          </p:cNvPr>
          <p:cNvGrpSpPr/>
          <p:nvPr/>
        </p:nvGrpSpPr>
        <p:grpSpPr>
          <a:xfrm>
            <a:off x="1239093" y="3216623"/>
            <a:ext cx="4360805" cy="461665"/>
            <a:chOff x="844893" y="2029274"/>
            <a:chExt cx="4360805" cy="461665"/>
          </a:xfrm>
        </p:grpSpPr>
        <p:sp>
          <p:nvSpPr>
            <p:cNvPr id="30" name="内容占位符 2">
              <a:extLst>
                <a:ext uri="{FF2B5EF4-FFF2-40B4-BE49-F238E27FC236}">
                  <a16:creationId xmlns:a16="http://schemas.microsoft.com/office/drawing/2014/main" id="{709ECDBE-E48B-47F2-9A40-CB5F272EE837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2029274"/>
              <a:ext cx="4062723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例如</a:t>
              </a:r>
              <a:r>
                <a:rPr lang="en-US" altLang="zh-CN" sz="2400" dirty="0">
                  <a:solidFill>
                    <a:schemeClr val="tx1"/>
                  </a:solidFill>
                </a:rPr>
                <a:t>: </a:t>
              </a:r>
              <a:r>
                <a:rPr lang="zh-CN" altLang="en-US" sz="2400" dirty="0">
                  <a:solidFill>
                    <a:schemeClr val="tx1"/>
                  </a:solidFill>
                </a:rPr>
                <a:t>大象装冰箱问题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940A5E6-5052-4000-9DE6-EB7B230DC5E7}"/>
                </a:ext>
              </a:extLst>
            </p:cNvPr>
            <p:cNvSpPr txBox="1"/>
            <p:nvPr/>
          </p:nvSpPr>
          <p:spPr>
            <a:xfrm>
              <a:off x="844893" y="202927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451E1F2-FA8F-48D1-809B-09EAC87CA604}"/>
              </a:ext>
            </a:extLst>
          </p:cNvPr>
          <p:cNvGrpSpPr/>
          <p:nvPr/>
        </p:nvGrpSpPr>
        <p:grpSpPr>
          <a:xfrm>
            <a:off x="1829411" y="3768361"/>
            <a:ext cx="4266589" cy="2985813"/>
            <a:chOff x="684211" y="2543854"/>
            <a:chExt cx="3516085" cy="233189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5B33C5C-69C3-4E05-9279-F1795E6C54FD}"/>
                </a:ext>
              </a:extLst>
            </p:cNvPr>
            <p:cNvSpPr/>
            <p:nvPr/>
          </p:nvSpPr>
          <p:spPr>
            <a:xfrm>
              <a:off x="684211" y="2571750"/>
              <a:ext cx="3516085" cy="23040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6345FA49-7E80-441A-BF8F-7CF99BD344F8}"/>
                </a:ext>
              </a:extLst>
            </p:cNvPr>
            <p:cNvCxnSpPr>
              <a:stCxn id="33" idx="1"/>
              <a:endCxn id="33" idx="3"/>
            </p:cNvCxnSpPr>
            <p:nvPr/>
          </p:nvCxnSpPr>
          <p:spPr>
            <a:xfrm>
              <a:off x="684211" y="3723750"/>
              <a:ext cx="35160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E7655E9-B566-4CB2-8B86-7CD88B76DDA8}"/>
                </a:ext>
              </a:extLst>
            </p:cNvPr>
            <p:cNvCxnSpPr/>
            <p:nvPr/>
          </p:nvCxnSpPr>
          <p:spPr>
            <a:xfrm rot="16200000" flipH="1">
              <a:off x="535378" y="3722956"/>
              <a:ext cx="2304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BEEED67-700C-4F70-92ED-58142F4AA12C}"/>
                </a:ext>
              </a:extLst>
            </p:cNvPr>
            <p:cNvCxnSpPr/>
            <p:nvPr/>
          </p:nvCxnSpPr>
          <p:spPr>
            <a:xfrm>
              <a:off x="684212" y="2859090"/>
              <a:ext cx="351608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45FB31D8-41E9-4A3E-9B3D-48123F3898AF}"/>
                </a:ext>
              </a:extLst>
            </p:cNvPr>
            <p:cNvCxnSpPr/>
            <p:nvPr/>
          </p:nvCxnSpPr>
          <p:spPr>
            <a:xfrm>
              <a:off x="684212" y="3144842"/>
              <a:ext cx="35160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DA5D571-C43C-4A37-931D-84E11E880508}"/>
                </a:ext>
              </a:extLst>
            </p:cNvPr>
            <p:cNvCxnSpPr/>
            <p:nvPr/>
          </p:nvCxnSpPr>
          <p:spPr>
            <a:xfrm>
              <a:off x="684212" y="3430594"/>
              <a:ext cx="35160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5FFE039-A0E6-4C0E-AFA4-164796B87DFE}"/>
                </a:ext>
              </a:extLst>
            </p:cNvPr>
            <p:cNvCxnSpPr/>
            <p:nvPr/>
          </p:nvCxnSpPr>
          <p:spPr>
            <a:xfrm>
              <a:off x="684212" y="4573602"/>
              <a:ext cx="35160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A302ED17-0DDB-495A-8754-051E78DA0746}"/>
                </a:ext>
              </a:extLst>
            </p:cNvPr>
            <p:cNvCxnSpPr/>
            <p:nvPr/>
          </p:nvCxnSpPr>
          <p:spPr>
            <a:xfrm>
              <a:off x="684212" y="3993106"/>
              <a:ext cx="351608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C8EA248-2404-4532-8258-39593FB78D4E}"/>
                </a:ext>
              </a:extLst>
            </p:cNvPr>
            <p:cNvCxnSpPr/>
            <p:nvPr/>
          </p:nvCxnSpPr>
          <p:spPr>
            <a:xfrm>
              <a:off x="684213" y="4287850"/>
              <a:ext cx="35160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96">
              <a:extLst>
                <a:ext uri="{FF2B5EF4-FFF2-40B4-BE49-F238E27FC236}">
                  <a16:creationId xmlns:a16="http://schemas.microsoft.com/office/drawing/2014/main" id="{3217A86D-2906-4752-8BEB-00DACF1DAC1C}"/>
                </a:ext>
              </a:extLst>
            </p:cNvPr>
            <p:cNvSpPr txBox="1"/>
            <p:nvPr/>
          </p:nvSpPr>
          <p:spPr>
            <a:xfrm>
              <a:off x="841578" y="2543854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时  间</a:t>
              </a:r>
            </a:p>
          </p:txBody>
        </p:sp>
        <p:sp>
          <p:nvSpPr>
            <p:cNvPr id="43" name="TextBox 97">
              <a:extLst>
                <a:ext uri="{FF2B5EF4-FFF2-40B4-BE49-F238E27FC236}">
                  <a16:creationId xmlns:a16="http://schemas.microsoft.com/office/drawing/2014/main" id="{959F0EBA-CCD7-440C-A614-08FD90968B67}"/>
                </a:ext>
              </a:extLst>
            </p:cNvPr>
            <p:cNvSpPr txBox="1"/>
            <p:nvPr/>
          </p:nvSpPr>
          <p:spPr>
            <a:xfrm>
              <a:off x="2514812" y="2543854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j-ea"/>
                  <a:ea typeface="+mj-ea"/>
                </a:rPr>
                <a:t>A</a:t>
              </a:r>
              <a:endParaRPr lang="zh-CN" altLang="en-US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99">
              <a:extLst>
                <a:ext uri="{FF2B5EF4-FFF2-40B4-BE49-F238E27FC236}">
                  <a16:creationId xmlns:a16="http://schemas.microsoft.com/office/drawing/2014/main" id="{32813F05-C398-4635-9E1E-14A81D166485}"/>
                </a:ext>
              </a:extLst>
            </p:cNvPr>
            <p:cNvSpPr txBox="1"/>
            <p:nvPr/>
          </p:nvSpPr>
          <p:spPr>
            <a:xfrm>
              <a:off x="841578" y="2847110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周一</a:t>
              </a:r>
            </a:p>
          </p:txBody>
        </p:sp>
        <p:sp>
          <p:nvSpPr>
            <p:cNvPr id="45" name="TextBox 100">
              <a:extLst>
                <a:ext uri="{FF2B5EF4-FFF2-40B4-BE49-F238E27FC236}">
                  <a16:creationId xmlns:a16="http://schemas.microsoft.com/office/drawing/2014/main" id="{3C33916C-6DCE-4FB2-AE53-0B9EE41E7D02}"/>
                </a:ext>
              </a:extLst>
            </p:cNvPr>
            <p:cNvSpPr txBox="1"/>
            <p:nvPr/>
          </p:nvSpPr>
          <p:spPr>
            <a:xfrm>
              <a:off x="841578" y="3129872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周二</a:t>
              </a:r>
            </a:p>
          </p:txBody>
        </p:sp>
        <p:sp>
          <p:nvSpPr>
            <p:cNvPr id="46" name="TextBox 101">
              <a:extLst>
                <a:ext uri="{FF2B5EF4-FFF2-40B4-BE49-F238E27FC236}">
                  <a16:creationId xmlns:a16="http://schemas.microsoft.com/office/drawing/2014/main" id="{B70F111E-89EE-4FCC-AE65-7274DCA98B10}"/>
                </a:ext>
              </a:extLst>
            </p:cNvPr>
            <p:cNvSpPr txBox="1"/>
            <p:nvPr/>
          </p:nvSpPr>
          <p:spPr>
            <a:xfrm>
              <a:off x="841578" y="3418614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周三</a:t>
              </a:r>
            </a:p>
          </p:txBody>
        </p:sp>
        <p:sp>
          <p:nvSpPr>
            <p:cNvPr id="47" name="TextBox 102">
              <a:extLst>
                <a:ext uri="{FF2B5EF4-FFF2-40B4-BE49-F238E27FC236}">
                  <a16:creationId xmlns:a16="http://schemas.microsoft.com/office/drawing/2014/main" id="{2C81CB78-C824-4C9E-98C2-8DAC52DFCBF9}"/>
                </a:ext>
              </a:extLst>
            </p:cNvPr>
            <p:cNvSpPr txBox="1"/>
            <p:nvPr/>
          </p:nvSpPr>
          <p:spPr>
            <a:xfrm>
              <a:off x="841578" y="3701376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周四</a:t>
              </a:r>
            </a:p>
          </p:txBody>
        </p:sp>
        <p:sp>
          <p:nvSpPr>
            <p:cNvPr id="48" name="TextBox 103">
              <a:extLst>
                <a:ext uri="{FF2B5EF4-FFF2-40B4-BE49-F238E27FC236}">
                  <a16:creationId xmlns:a16="http://schemas.microsoft.com/office/drawing/2014/main" id="{A7007250-CE44-48D3-9FCE-4B013C755D70}"/>
                </a:ext>
              </a:extLst>
            </p:cNvPr>
            <p:cNvSpPr txBox="1"/>
            <p:nvPr/>
          </p:nvSpPr>
          <p:spPr>
            <a:xfrm>
              <a:off x="841578" y="3988293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周五</a:t>
              </a:r>
            </a:p>
          </p:txBody>
        </p:sp>
        <p:sp>
          <p:nvSpPr>
            <p:cNvPr id="49" name="TextBox 104">
              <a:extLst>
                <a:ext uri="{FF2B5EF4-FFF2-40B4-BE49-F238E27FC236}">
                  <a16:creationId xmlns:a16="http://schemas.microsoft.com/office/drawing/2014/main" id="{71D56B58-89D7-4622-827F-397CBA3202F9}"/>
                </a:ext>
              </a:extLst>
            </p:cNvPr>
            <p:cNvSpPr txBox="1"/>
            <p:nvPr/>
          </p:nvSpPr>
          <p:spPr>
            <a:xfrm>
              <a:off x="841578" y="4271055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周六</a:t>
              </a:r>
            </a:p>
          </p:txBody>
        </p:sp>
        <p:sp>
          <p:nvSpPr>
            <p:cNvPr id="50" name="TextBox 105">
              <a:extLst>
                <a:ext uri="{FF2B5EF4-FFF2-40B4-BE49-F238E27FC236}">
                  <a16:creationId xmlns:a16="http://schemas.microsoft.com/office/drawing/2014/main" id="{73FDE715-157C-42FB-9F88-3D5A72B02247}"/>
                </a:ext>
              </a:extLst>
            </p:cNvPr>
            <p:cNvSpPr txBox="1"/>
            <p:nvPr/>
          </p:nvSpPr>
          <p:spPr>
            <a:xfrm>
              <a:off x="841578" y="4572014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周日</a:t>
              </a:r>
            </a:p>
          </p:txBody>
        </p:sp>
        <p:sp>
          <p:nvSpPr>
            <p:cNvPr id="51" name="TextBox 106">
              <a:extLst>
                <a:ext uri="{FF2B5EF4-FFF2-40B4-BE49-F238E27FC236}">
                  <a16:creationId xmlns:a16="http://schemas.microsoft.com/office/drawing/2014/main" id="{7556EE83-6061-4005-A554-C343684B4196}"/>
                </a:ext>
              </a:extLst>
            </p:cNvPr>
            <p:cNvSpPr txBox="1"/>
            <p:nvPr/>
          </p:nvSpPr>
          <p:spPr>
            <a:xfrm>
              <a:off x="1685452" y="2844120"/>
              <a:ext cx="1674010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查看冰箱，没有大象</a:t>
              </a:r>
            </a:p>
          </p:txBody>
        </p:sp>
        <p:sp>
          <p:nvSpPr>
            <p:cNvPr id="52" name="TextBox 107">
              <a:extLst>
                <a:ext uri="{FF2B5EF4-FFF2-40B4-BE49-F238E27FC236}">
                  <a16:creationId xmlns:a16="http://schemas.microsoft.com/office/drawing/2014/main" id="{96FEAB1C-11B2-4274-AFBD-4A8C45ECB902}"/>
                </a:ext>
              </a:extLst>
            </p:cNvPr>
            <p:cNvSpPr txBox="1"/>
            <p:nvPr/>
          </p:nvSpPr>
          <p:spPr>
            <a:xfrm>
              <a:off x="1685452" y="3143376"/>
              <a:ext cx="659458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找大象</a:t>
              </a:r>
            </a:p>
          </p:txBody>
        </p:sp>
        <p:sp>
          <p:nvSpPr>
            <p:cNvPr id="53" name="TextBox 108">
              <a:extLst>
                <a:ext uri="{FF2B5EF4-FFF2-40B4-BE49-F238E27FC236}">
                  <a16:creationId xmlns:a16="http://schemas.microsoft.com/office/drawing/2014/main" id="{FCBA2E2C-A852-4D29-BB0E-424256FC3680}"/>
                </a:ext>
              </a:extLst>
            </p:cNvPr>
            <p:cNvSpPr txBox="1"/>
            <p:nvPr/>
          </p:nvSpPr>
          <p:spPr>
            <a:xfrm>
              <a:off x="1685452" y="3429006"/>
              <a:ext cx="490367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返回</a:t>
              </a:r>
            </a:p>
          </p:txBody>
        </p:sp>
        <p:sp>
          <p:nvSpPr>
            <p:cNvPr id="54" name="TextBox 109">
              <a:extLst>
                <a:ext uri="{FF2B5EF4-FFF2-40B4-BE49-F238E27FC236}">
                  <a16:creationId xmlns:a16="http://schemas.microsoft.com/office/drawing/2014/main" id="{61456786-9091-40BF-9F99-D5C94147559E}"/>
                </a:ext>
              </a:extLst>
            </p:cNvPr>
            <p:cNvSpPr txBox="1"/>
            <p:nvPr/>
          </p:nvSpPr>
          <p:spPr>
            <a:xfrm>
              <a:off x="1685452" y="3714819"/>
              <a:ext cx="1166734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把冰箱门打开</a:t>
              </a:r>
            </a:p>
          </p:txBody>
        </p:sp>
        <p:sp>
          <p:nvSpPr>
            <p:cNvPr id="55" name="TextBox 110">
              <a:extLst>
                <a:ext uri="{FF2B5EF4-FFF2-40B4-BE49-F238E27FC236}">
                  <a16:creationId xmlns:a16="http://schemas.microsoft.com/office/drawing/2014/main" id="{559332A8-4F30-454C-97D9-C79FF94B9A60}"/>
                </a:ext>
              </a:extLst>
            </p:cNvPr>
            <p:cNvSpPr txBox="1"/>
            <p:nvPr/>
          </p:nvSpPr>
          <p:spPr>
            <a:xfrm>
              <a:off x="1685452" y="3997906"/>
              <a:ext cx="1166734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把大象装进去</a:t>
              </a:r>
            </a:p>
          </p:txBody>
        </p:sp>
        <p:sp>
          <p:nvSpPr>
            <p:cNvPr id="72" name="TextBox 110">
              <a:extLst>
                <a:ext uri="{FF2B5EF4-FFF2-40B4-BE49-F238E27FC236}">
                  <a16:creationId xmlns:a16="http://schemas.microsoft.com/office/drawing/2014/main" id="{9DCFED27-4E30-47DD-916C-B8010E565598}"/>
                </a:ext>
              </a:extLst>
            </p:cNvPr>
            <p:cNvSpPr txBox="1"/>
            <p:nvPr/>
          </p:nvSpPr>
          <p:spPr>
            <a:xfrm>
              <a:off x="1685452" y="4283788"/>
              <a:ext cx="1166734" cy="264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把冰箱门关上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D9449D-EF5F-4356-915E-EA467BEBCBA6}"/>
              </a:ext>
            </a:extLst>
          </p:cNvPr>
          <p:cNvGrpSpPr/>
          <p:nvPr/>
        </p:nvGrpSpPr>
        <p:grpSpPr>
          <a:xfrm>
            <a:off x="6113555" y="3768361"/>
            <a:ext cx="4148015" cy="2985813"/>
            <a:chOff x="6113555" y="3768361"/>
            <a:chExt cx="4148015" cy="298581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2BB71F52-D753-4025-85A0-0EE468BBC8E7}"/>
                </a:ext>
              </a:extLst>
            </p:cNvPr>
            <p:cNvGrpSpPr/>
            <p:nvPr/>
          </p:nvGrpSpPr>
          <p:grpSpPr>
            <a:xfrm>
              <a:off x="6113555" y="3768361"/>
              <a:ext cx="4148015" cy="2985813"/>
              <a:chOff x="4200295" y="2543854"/>
              <a:chExt cx="2233790" cy="2331896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374710DF-6288-453A-AACC-3163670E2C2F}"/>
                  </a:ext>
                </a:extLst>
              </p:cNvPr>
              <p:cNvSpPr/>
              <p:nvPr/>
            </p:nvSpPr>
            <p:spPr>
              <a:xfrm>
                <a:off x="4200296" y="2571750"/>
                <a:ext cx="2233789" cy="2304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D6C70689-7814-45A5-A8A2-76F8158EC912}"/>
                  </a:ext>
                </a:extLst>
              </p:cNvPr>
              <p:cNvCxnSpPr/>
              <p:nvPr/>
            </p:nvCxnSpPr>
            <p:spPr>
              <a:xfrm rot="16200000" flipH="1">
                <a:off x="3049090" y="3722956"/>
                <a:ext cx="2304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98">
                <a:extLst>
                  <a:ext uri="{FF2B5EF4-FFF2-40B4-BE49-F238E27FC236}">
                    <a16:creationId xmlns:a16="http://schemas.microsoft.com/office/drawing/2014/main" id="{9D4C0BDF-6FF1-47ED-9E1C-DE61BB532C46}"/>
                  </a:ext>
                </a:extLst>
              </p:cNvPr>
              <p:cNvSpPr txBox="1"/>
              <p:nvPr/>
            </p:nvSpPr>
            <p:spPr>
              <a:xfrm>
                <a:off x="5072066" y="2543854"/>
                <a:ext cx="3257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B</a:t>
                </a:r>
                <a:endPara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AE7D61E-F2AC-4676-982C-8E98D0C6F134}"/>
                  </a:ext>
                </a:extLst>
              </p:cNvPr>
              <p:cNvCxnSpPr/>
              <p:nvPr/>
            </p:nvCxnSpPr>
            <p:spPr>
              <a:xfrm>
                <a:off x="4200295" y="3722162"/>
                <a:ext cx="22337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84449F49-9E22-4205-83A6-E15D1B852582}"/>
                  </a:ext>
                </a:extLst>
              </p:cNvPr>
              <p:cNvCxnSpPr/>
              <p:nvPr/>
            </p:nvCxnSpPr>
            <p:spPr>
              <a:xfrm>
                <a:off x="4200296" y="2857502"/>
                <a:ext cx="22337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CF3DBA31-0965-4A85-A71D-753C37C6AC81}"/>
                  </a:ext>
                </a:extLst>
              </p:cNvPr>
              <p:cNvCxnSpPr/>
              <p:nvPr/>
            </p:nvCxnSpPr>
            <p:spPr>
              <a:xfrm>
                <a:off x="4200296" y="3143254"/>
                <a:ext cx="22337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68DE8144-8F4A-459D-9F41-5C3CED234784}"/>
                  </a:ext>
                </a:extLst>
              </p:cNvPr>
              <p:cNvCxnSpPr/>
              <p:nvPr/>
            </p:nvCxnSpPr>
            <p:spPr>
              <a:xfrm>
                <a:off x="4200296" y="3429006"/>
                <a:ext cx="22337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60D62BA8-6C7F-4302-AFB7-0788CD547582}"/>
                  </a:ext>
                </a:extLst>
              </p:cNvPr>
              <p:cNvCxnSpPr/>
              <p:nvPr/>
            </p:nvCxnSpPr>
            <p:spPr>
              <a:xfrm>
                <a:off x="4200296" y="4572014"/>
                <a:ext cx="22337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C551C9E8-4E3E-4672-B7BA-80CEA574EDDC}"/>
                  </a:ext>
                </a:extLst>
              </p:cNvPr>
              <p:cNvCxnSpPr/>
              <p:nvPr/>
            </p:nvCxnSpPr>
            <p:spPr>
              <a:xfrm>
                <a:off x="4200296" y="3991518"/>
                <a:ext cx="223378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CFC48E49-ABED-4907-8A2C-E0313FB788D8}"/>
                  </a:ext>
                </a:extLst>
              </p:cNvPr>
              <p:cNvCxnSpPr/>
              <p:nvPr/>
            </p:nvCxnSpPr>
            <p:spPr>
              <a:xfrm>
                <a:off x="4200297" y="4286262"/>
                <a:ext cx="22337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106">
              <a:extLst>
                <a:ext uri="{FF2B5EF4-FFF2-40B4-BE49-F238E27FC236}">
                  <a16:creationId xmlns:a16="http://schemas.microsoft.com/office/drawing/2014/main" id="{667751A1-A2A7-4C08-9AC2-C4CAE49B2BFB}"/>
                </a:ext>
              </a:extLst>
            </p:cNvPr>
            <p:cNvSpPr txBox="1"/>
            <p:nvPr/>
          </p:nvSpPr>
          <p:spPr>
            <a:xfrm>
              <a:off x="6251492" y="4542795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查看冰箱，没有大象</a:t>
              </a:r>
            </a:p>
          </p:txBody>
        </p:sp>
        <p:sp>
          <p:nvSpPr>
            <p:cNvPr id="74" name="TextBox 107">
              <a:extLst>
                <a:ext uri="{FF2B5EF4-FFF2-40B4-BE49-F238E27FC236}">
                  <a16:creationId xmlns:a16="http://schemas.microsoft.com/office/drawing/2014/main" id="{38CD1E1D-FD39-48EE-B6E8-CE32F3959FE4}"/>
                </a:ext>
              </a:extLst>
            </p:cNvPr>
            <p:cNvSpPr txBox="1"/>
            <p:nvPr/>
          </p:nvSpPr>
          <p:spPr>
            <a:xfrm>
              <a:off x="6251492" y="4925970"/>
              <a:ext cx="800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找大象</a:t>
              </a:r>
            </a:p>
          </p:txBody>
        </p:sp>
        <p:sp>
          <p:nvSpPr>
            <p:cNvPr id="75" name="TextBox 108">
              <a:extLst>
                <a:ext uri="{FF2B5EF4-FFF2-40B4-BE49-F238E27FC236}">
                  <a16:creationId xmlns:a16="http://schemas.microsoft.com/office/drawing/2014/main" id="{273BE76A-72DC-4282-90BB-CFD5C8660898}"/>
                </a:ext>
              </a:extLst>
            </p:cNvPr>
            <p:cNvSpPr txBox="1"/>
            <p:nvPr/>
          </p:nvSpPr>
          <p:spPr>
            <a:xfrm>
              <a:off x="6251492" y="529169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返回</a:t>
              </a:r>
            </a:p>
          </p:txBody>
        </p:sp>
        <p:sp>
          <p:nvSpPr>
            <p:cNvPr id="76" name="TextBox 109">
              <a:extLst>
                <a:ext uri="{FF2B5EF4-FFF2-40B4-BE49-F238E27FC236}">
                  <a16:creationId xmlns:a16="http://schemas.microsoft.com/office/drawing/2014/main" id="{94E52918-52B4-477B-86AB-3B3B99F06A6D}"/>
                </a:ext>
              </a:extLst>
            </p:cNvPr>
            <p:cNvSpPr txBox="1"/>
            <p:nvPr/>
          </p:nvSpPr>
          <p:spPr>
            <a:xfrm>
              <a:off x="6251492" y="565765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把冰箱门打开</a:t>
              </a:r>
            </a:p>
          </p:txBody>
        </p:sp>
        <p:sp>
          <p:nvSpPr>
            <p:cNvPr id="77" name="TextBox 110">
              <a:extLst>
                <a:ext uri="{FF2B5EF4-FFF2-40B4-BE49-F238E27FC236}">
                  <a16:creationId xmlns:a16="http://schemas.microsoft.com/office/drawing/2014/main" id="{9988676B-EC4B-4D64-ABB5-F5FC7A9DE481}"/>
                </a:ext>
              </a:extLst>
            </p:cNvPr>
            <p:cNvSpPr txBox="1"/>
            <p:nvPr/>
          </p:nvSpPr>
          <p:spPr>
            <a:xfrm>
              <a:off x="6251492" y="602013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把大象装进去</a:t>
              </a:r>
            </a:p>
          </p:txBody>
        </p:sp>
        <p:sp>
          <p:nvSpPr>
            <p:cNvPr id="78" name="TextBox 110">
              <a:extLst>
                <a:ext uri="{FF2B5EF4-FFF2-40B4-BE49-F238E27FC236}">
                  <a16:creationId xmlns:a16="http://schemas.microsoft.com/office/drawing/2014/main" id="{50561FAB-6D3D-4B0C-984A-F48E5D2E4926}"/>
                </a:ext>
              </a:extLst>
            </p:cNvPr>
            <p:cNvSpPr txBox="1"/>
            <p:nvPr/>
          </p:nvSpPr>
          <p:spPr>
            <a:xfrm>
              <a:off x="6251492" y="638617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把冰箱门关上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9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多进程互斥</a:t>
            </a:r>
            <a:r>
              <a:rPr lang="en-US" altLang="zh-CN" sz="3200" b="1" dirty="0">
                <a:solidFill>
                  <a:srgbClr val="FF0000"/>
                </a:solidFill>
              </a:rPr>
              <a:t>--</a:t>
            </a:r>
            <a:r>
              <a:rPr lang="en-US" altLang="zh-CN" sz="3200" b="1" dirty="0" err="1">
                <a:solidFill>
                  <a:srgbClr val="FF0000"/>
                </a:solidFill>
              </a:rPr>
              <a:t>Dekkers</a:t>
            </a:r>
            <a:r>
              <a:rPr lang="zh-CN" altLang="en-US" sz="3200" b="1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2DABE5-951E-4BB8-9229-FA2CB7BE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20" y="2095815"/>
            <a:ext cx="7368462" cy="399634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7D11289-73BF-4450-B61D-2C2BF6114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62" y="2400156"/>
            <a:ext cx="3365284" cy="3182388"/>
          </a:xfrm>
          <a:prstGeom prst="rect">
            <a:avLst/>
          </a:prstGeom>
        </p:spPr>
      </p:pic>
      <p:sp>
        <p:nvSpPr>
          <p:cNvPr id="36" name="TextBox 73">
            <a:extLst>
              <a:ext uri="{FF2B5EF4-FFF2-40B4-BE49-F238E27FC236}">
                <a16:creationId xmlns:a16="http://schemas.microsoft.com/office/drawing/2014/main" id="{B59823A0-B70E-4490-880F-BB3C2B0ED426}"/>
              </a:ext>
            </a:extLst>
          </p:cNvPr>
          <p:cNvSpPr txBox="1"/>
          <p:nvPr/>
        </p:nvSpPr>
        <p:spPr>
          <a:xfrm>
            <a:off x="7830863" y="1565554"/>
            <a:ext cx="2123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线程</a:t>
            </a:r>
            <a:r>
              <a:rPr lang="en-US" altLang="zh-CN" sz="1600" b="1" dirty="0">
                <a:solidFill>
                  <a:srgbClr val="11576A"/>
                </a:solidFill>
                <a:latin typeface="+mn-ea"/>
              </a:rPr>
              <a:t>Ti</a:t>
            </a:r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要等待从</a:t>
            </a:r>
            <a:r>
              <a:rPr lang="en-US" altLang="zh-CN" sz="1600" b="1" dirty="0">
                <a:solidFill>
                  <a:srgbClr val="11576A"/>
                </a:solidFill>
                <a:latin typeface="+mn-ea"/>
              </a:rPr>
              <a:t>turn</a:t>
            </a:r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到</a:t>
            </a:r>
            <a:r>
              <a:rPr lang="en-US" altLang="zh-CN" sz="1600" b="1" dirty="0">
                <a:solidFill>
                  <a:srgbClr val="11576A"/>
                </a:solidFill>
                <a:latin typeface="+mn-ea"/>
              </a:rPr>
              <a:t>i-1</a:t>
            </a:r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的线程都退出临界区后访问临界区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9C0B4493-08DC-4E82-AF2A-00FAFB292BFB}"/>
              </a:ext>
            </a:extLst>
          </p:cNvPr>
          <p:cNvSpPr txBox="1"/>
          <p:nvPr/>
        </p:nvSpPr>
        <p:spPr>
          <a:xfrm>
            <a:off x="10532238" y="5505961"/>
            <a:ext cx="1571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线程</a:t>
            </a:r>
            <a:r>
              <a:rPr lang="en-US" altLang="zh-CN" sz="1600" b="1" dirty="0">
                <a:solidFill>
                  <a:srgbClr val="11576A"/>
                </a:solidFill>
                <a:latin typeface="+mn-ea"/>
              </a:rPr>
              <a:t>Ti</a:t>
            </a:r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退出时，把</a:t>
            </a:r>
            <a:r>
              <a:rPr lang="en-US" altLang="zh-CN" sz="1600" b="1" dirty="0">
                <a:solidFill>
                  <a:srgbClr val="11576A"/>
                </a:solidFill>
                <a:latin typeface="+mn-ea"/>
              </a:rPr>
              <a:t>turn</a:t>
            </a:r>
            <a:r>
              <a:rPr lang="zh-CN" altLang="en-US" sz="1600" b="1" dirty="0">
                <a:solidFill>
                  <a:srgbClr val="11576A"/>
                </a:solidFill>
                <a:latin typeface="+mn-ea"/>
              </a:rPr>
              <a:t>改成下一个请求线程</a:t>
            </a:r>
          </a:p>
        </p:txBody>
      </p:sp>
    </p:spTree>
    <p:extLst>
      <p:ext uri="{BB962C8B-B14F-4D97-AF65-F5344CB8AC3E}">
        <p14:creationId xmlns:p14="http://schemas.microsoft.com/office/powerpoint/2010/main" val="334573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软件方法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实现复杂，需要两个进程间的共享数据项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主要问题发生在标志的检查和修改不能作为一个整体执行，而导致无法保证互斥访问的问题。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忙等待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不能满足“让权等待”的规则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用无限循环，监测等待事件的完成，以便能够继续执行，等待的进程或线程不放弃</a:t>
            </a:r>
            <a:r>
              <a:rPr lang="en-US" altLang="zh-CN" sz="2400" b="1" dirty="0" err="1"/>
              <a:t>cpu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7769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硬件指令方法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DC08C3-F3CC-4370-B83E-54EC460DE23B}"/>
              </a:ext>
            </a:extLst>
          </p:cNvPr>
          <p:cNvGrpSpPr/>
          <p:nvPr/>
        </p:nvGrpSpPr>
        <p:grpSpPr>
          <a:xfrm>
            <a:off x="1423536" y="1848843"/>
            <a:ext cx="5527769" cy="956812"/>
            <a:chOff x="844893" y="1014402"/>
            <a:chExt cx="5527769" cy="956812"/>
          </a:xfrm>
        </p:grpSpPr>
        <p:sp>
          <p:nvSpPr>
            <p:cNvPr id="10" name="内容占位符 2">
              <a:extLst>
                <a:ext uri="{FF2B5EF4-FFF2-40B4-BE49-F238E27FC236}">
                  <a16:creationId xmlns:a16="http://schemas.microsoft.com/office/drawing/2014/main" id="{47110958-8384-49A0-9310-F6904E1B5FC0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14402"/>
              <a:ext cx="5229687" cy="41434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indent="0"/>
              <a:r>
                <a:rPr lang="zh-CN" altLang="en-US" sz="2400" dirty="0">
                  <a:solidFill>
                    <a:schemeClr val="tx1"/>
                  </a:solidFill>
                </a:rPr>
                <a:t>硬件提供了一些同步原语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E93860EC-8B9B-411D-A491-6F1B42F10C6C}"/>
                </a:ext>
              </a:extLst>
            </p:cNvPr>
            <p:cNvSpPr txBox="1"/>
            <p:nvPr/>
          </p:nvSpPr>
          <p:spPr>
            <a:xfrm>
              <a:off x="844893" y="1028916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■</a:t>
              </a:r>
            </a:p>
          </p:txBody>
        </p:sp>
        <p:pic>
          <p:nvPicPr>
            <p:cNvPr id="12" name="图片 11" descr="小点1.png">
              <a:extLst>
                <a:ext uri="{FF2B5EF4-FFF2-40B4-BE49-F238E27FC236}">
                  <a16:creationId xmlns:a16="http://schemas.microsoft.com/office/drawing/2014/main" id="{95C44068-E113-48D9-9460-F92CF6BB5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283" y="168331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3" name="内容占位符 2">
              <a:extLst>
                <a:ext uri="{FF2B5EF4-FFF2-40B4-BE49-F238E27FC236}">
                  <a16:creationId xmlns:a16="http://schemas.microsoft.com/office/drawing/2014/main" id="{C3D8E6D7-6085-494E-A63A-1ADD080296CC}"/>
                </a:ext>
              </a:extLst>
            </p:cNvPr>
            <p:cNvSpPr txBox="1">
              <a:spLocks/>
            </p:cNvSpPr>
            <p:nvPr/>
          </p:nvSpPr>
          <p:spPr>
            <a:xfrm>
              <a:off x="1428728" y="1554836"/>
              <a:ext cx="4221111" cy="41637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r>
                <a:rPr lang="zh-CN" altLang="en-US" sz="2400" dirty="0">
                  <a:solidFill>
                    <a:schemeClr val="tx1"/>
                  </a:solidFill>
                </a:rPr>
                <a:t>中断禁用，原子操作指令等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9340F7-5E48-41FF-9880-0008E0AB151A}"/>
              </a:ext>
            </a:extLst>
          </p:cNvPr>
          <p:cNvGrpSpPr/>
          <p:nvPr/>
        </p:nvGrpSpPr>
        <p:grpSpPr>
          <a:xfrm>
            <a:off x="1461302" y="5144589"/>
            <a:ext cx="7981721" cy="1387878"/>
            <a:chOff x="844893" y="2057170"/>
            <a:chExt cx="7981721" cy="138787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777133-B68B-44F0-96EE-0C1BC7ADD6AE}"/>
                </a:ext>
              </a:extLst>
            </p:cNvPr>
            <p:cNvSpPr/>
            <p:nvPr/>
          </p:nvSpPr>
          <p:spPr>
            <a:xfrm>
              <a:off x="1157490" y="2057170"/>
              <a:ext cx="76691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操作系统提供更高级的编程抽象来简化进程同步</a:t>
              </a:r>
              <a:endParaRPr lang="en-GB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90435A4A-4683-4065-A2EA-6BC91B9300B2}"/>
                </a:ext>
              </a:extLst>
            </p:cNvPr>
            <p:cNvSpPr txBox="1"/>
            <p:nvPr/>
          </p:nvSpPr>
          <p:spPr>
            <a:xfrm>
              <a:off x="844893" y="2079667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■</a:t>
              </a:r>
            </a:p>
          </p:txBody>
        </p:sp>
        <p:pic>
          <p:nvPicPr>
            <p:cNvPr id="17" name="图片 16" descr="小点1.png">
              <a:extLst>
                <a:ext uri="{FF2B5EF4-FFF2-40B4-BE49-F238E27FC236}">
                  <a16:creationId xmlns:a16="http://schemas.microsoft.com/office/drawing/2014/main" id="{EBBFD1CC-CF09-48F6-97DA-C8A5FA10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470" y="266920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8" name="内容占位符 2">
              <a:extLst>
                <a:ext uri="{FF2B5EF4-FFF2-40B4-BE49-F238E27FC236}">
                  <a16:creationId xmlns:a16="http://schemas.microsoft.com/office/drawing/2014/main" id="{383522BF-DC3F-4BDF-93FE-30F10E66B8B0}"/>
                </a:ext>
              </a:extLst>
            </p:cNvPr>
            <p:cNvSpPr txBox="1">
              <a:spLocks/>
            </p:cNvSpPr>
            <p:nvPr/>
          </p:nvSpPr>
          <p:spPr>
            <a:xfrm>
              <a:off x="1428728" y="2540846"/>
              <a:ext cx="4561380" cy="41637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r>
                <a:rPr lang="zh-CN" altLang="en-US" sz="2400" dirty="0">
                  <a:solidFill>
                    <a:schemeClr val="tx1"/>
                  </a:solidFill>
                </a:rPr>
                <a:t>例如：锁、信号量</a:t>
              </a:r>
            </a:p>
          </p:txBody>
        </p:sp>
        <p:pic>
          <p:nvPicPr>
            <p:cNvPr id="19" name="图片 18" descr="小点1.png">
              <a:extLst>
                <a:ext uri="{FF2B5EF4-FFF2-40B4-BE49-F238E27FC236}">
                  <a16:creationId xmlns:a16="http://schemas.microsoft.com/office/drawing/2014/main" id="{E8F95D04-A712-4C6D-B0A5-5D0C1AAA8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470" y="318502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0" name="内容占位符 2">
              <a:extLst>
                <a:ext uri="{FF2B5EF4-FFF2-40B4-BE49-F238E27FC236}">
                  <a16:creationId xmlns:a16="http://schemas.microsoft.com/office/drawing/2014/main" id="{9F432413-D737-492D-B9C6-FB52CED83A3A}"/>
                </a:ext>
              </a:extLst>
            </p:cNvPr>
            <p:cNvSpPr txBox="1">
              <a:spLocks/>
            </p:cNvSpPr>
            <p:nvPr/>
          </p:nvSpPr>
          <p:spPr>
            <a:xfrm>
              <a:off x="1428727" y="3028670"/>
              <a:ext cx="4794645" cy="41637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r>
                <a:rPr lang="zh-CN" altLang="en-US" sz="2400" dirty="0">
                  <a:solidFill>
                    <a:schemeClr val="tx1"/>
                  </a:solidFill>
                </a:rPr>
                <a:t>用硬件原语来构建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CEDFDCD8-C104-4AB9-AAA3-B98603A0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07" y="2965489"/>
            <a:ext cx="3787468" cy="20651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EB2A29-C617-4580-8E08-7C1DFD3AE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412" y="2965489"/>
            <a:ext cx="3833192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锁</a:t>
            </a:r>
            <a:r>
              <a:rPr lang="en-US" altLang="zh-CN" sz="3200" b="1" dirty="0">
                <a:solidFill>
                  <a:srgbClr val="FF0000"/>
                </a:solidFill>
              </a:rPr>
              <a:t> lock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锁，是一个抽象的数据结构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一个二进制变量（锁定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解锁）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Lock :: Acquire() – </a:t>
            </a:r>
            <a:r>
              <a:rPr lang="zh-CN" altLang="en-US" sz="2400" b="1" dirty="0"/>
              <a:t>锁被释放前一直等待，然后得到锁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Lock :: Release() – </a:t>
            </a:r>
            <a:r>
              <a:rPr lang="zh-CN" altLang="en-US" sz="2400" b="1" dirty="0"/>
              <a:t>释放锁，唤醒等待进程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使用锁来控制临界区访问</a:t>
            </a:r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36CAE0-580B-4B1E-BD33-891CE91B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634" y="4885837"/>
            <a:ext cx="5202341" cy="14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37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使用</a:t>
            </a:r>
            <a:r>
              <a:rPr lang="en-US" altLang="zh-CN" sz="3200" b="1" dirty="0">
                <a:solidFill>
                  <a:srgbClr val="FF0000"/>
                </a:solidFill>
              </a:rPr>
              <a:t>T-S</a:t>
            </a:r>
            <a:r>
              <a:rPr lang="zh-CN" altLang="en-US" sz="3200" b="1" dirty="0">
                <a:solidFill>
                  <a:srgbClr val="FF0000"/>
                </a:solidFill>
              </a:rPr>
              <a:t>指令实现自旋锁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C0E478-C834-497D-8710-9D578B11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88" y="1795446"/>
            <a:ext cx="4434706" cy="11716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78794B-D292-4789-B50B-78BAF290D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88" y="3140751"/>
            <a:ext cx="4556295" cy="147790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3D41425-3A98-40A8-92F2-D7A63E5A7233}"/>
              </a:ext>
            </a:extLst>
          </p:cNvPr>
          <p:cNvSpPr txBox="1"/>
          <p:nvPr/>
        </p:nvSpPr>
        <p:spPr>
          <a:xfrm>
            <a:off x="6296023" y="1453252"/>
            <a:ext cx="5059578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如果锁被释放，那么</a:t>
            </a:r>
            <a:r>
              <a:rPr lang="en-US" altLang="zh-CN" sz="2400" b="1" dirty="0"/>
              <a:t>TS</a:t>
            </a:r>
            <a:r>
              <a:rPr lang="zh-CN" altLang="en-US" sz="2400" b="1" dirty="0"/>
              <a:t>指令读取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，并将</a:t>
            </a:r>
            <a:r>
              <a:rPr lang="en-US" altLang="zh-CN" sz="2400" b="1" dirty="0"/>
              <a:t>value</a:t>
            </a:r>
            <a:r>
              <a:rPr lang="zh-CN" altLang="en-US" sz="2400" b="1" dirty="0"/>
              <a:t>设置为</a:t>
            </a:r>
            <a:r>
              <a:rPr lang="en-US" altLang="zh-CN" sz="2400" b="1" dirty="0"/>
              <a:t>1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进程进入临界区，其他进程等待锁被释放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4B0560-4473-4A2E-BEBA-DEE1843CFCDE}"/>
              </a:ext>
            </a:extLst>
          </p:cNvPr>
          <p:cNvSpPr txBox="1"/>
          <p:nvPr/>
        </p:nvSpPr>
        <p:spPr>
          <a:xfrm>
            <a:off x="6296023" y="3885365"/>
            <a:ext cx="5059578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如果资源被锁，</a:t>
            </a:r>
            <a:r>
              <a:rPr lang="en-US" altLang="zh-CN" sz="2400" b="1" dirty="0"/>
              <a:t>TS</a:t>
            </a:r>
            <a:r>
              <a:rPr lang="zh-CN" altLang="en-US" sz="2400" b="1" dirty="0"/>
              <a:t>指令读取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，并将</a:t>
            </a:r>
            <a:r>
              <a:rPr lang="en-US" altLang="zh-CN" sz="2400" b="1" dirty="0"/>
              <a:t>value</a:t>
            </a:r>
            <a:r>
              <a:rPr lang="zh-CN" altLang="en-US" sz="2400" b="1" dirty="0"/>
              <a:t>设置为</a:t>
            </a:r>
            <a:r>
              <a:rPr lang="en-US" altLang="zh-CN" sz="2400" b="1" dirty="0"/>
              <a:t>1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不影响锁的状态，本身进程等待锁被其他进程释放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EB8FCC-FBB9-4BF5-A4DB-B21FD5C50410}"/>
              </a:ext>
            </a:extLst>
          </p:cNvPr>
          <p:cNvSpPr txBox="1"/>
          <p:nvPr/>
        </p:nvSpPr>
        <p:spPr>
          <a:xfrm>
            <a:off x="903964" y="5989523"/>
            <a:ext cx="448872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线程在等待的时候消耗</a:t>
            </a:r>
            <a:r>
              <a:rPr lang="en-US" altLang="zh-CN" sz="2400" b="1" dirty="0">
                <a:solidFill>
                  <a:srgbClr val="FF0000"/>
                </a:solidFill>
              </a:rPr>
              <a:t>CPU</a:t>
            </a:r>
            <a:r>
              <a:rPr lang="zh-CN" altLang="en-US" sz="2400" b="1" dirty="0">
                <a:solidFill>
                  <a:srgbClr val="FF0000"/>
                </a:solidFill>
              </a:rPr>
              <a:t>时间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AB1CDBE-19E6-43A0-A12D-37BBABE63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88" y="4792269"/>
            <a:ext cx="4434706" cy="11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3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让权等待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CFF0F7-26CE-4ED8-AC26-CBF94175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78" y="1574550"/>
            <a:ext cx="4121497" cy="28978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D81362-3DEA-4CAE-9ABE-FB9E0596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476" y="1574550"/>
            <a:ext cx="5470277" cy="42678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91A248-726B-41A4-95B2-B2382775A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223" y="3049629"/>
            <a:ext cx="5470277" cy="15534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0537C6-067B-46AB-B0BC-8D6F08E78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223" y="4529515"/>
            <a:ext cx="4871604" cy="1386475"/>
          </a:xfrm>
          <a:prstGeom prst="rect">
            <a:avLst/>
          </a:prstGeom>
        </p:spPr>
      </p:pic>
      <p:sp>
        <p:nvSpPr>
          <p:cNvPr id="31" name="TextBox 20">
            <a:extLst>
              <a:ext uri="{FF2B5EF4-FFF2-40B4-BE49-F238E27FC236}">
                <a16:creationId xmlns:a16="http://schemas.microsoft.com/office/drawing/2014/main" id="{20A0BC8D-31F7-4C6C-9AF0-5C2AA52CABE0}"/>
              </a:ext>
            </a:extLst>
          </p:cNvPr>
          <p:cNvSpPr txBox="1"/>
          <p:nvPr/>
        </p:nvSpPr>
        <p:spPr>
          <a:xfrm>
            <a:off x="772632" y="5416659"/>
            <a:ext cx="4019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如何使用交换指令来实现？</a:t>
            </a:r>
          </a:p>
        </p:txBody>
      </p:sp>
    </p:spTree>
    <p:extLst>
      <p:ext uri="{BB962C8B-B14F-4D97-AF65-F5344CB8AC3E}">
        <p14:creationId xmlns:p14="http://schemas.microsoft.com/office/powerpoint/2010/main" val="9612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原子操作指令锁的特征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2B7F50E-38F9-49AA-A610-6543E43DB23F}"/>
              </a:ext>
            </a:extLst>
          </p:cNvPr>
          <p:cNvGrpSpPr/>
          <p:nvPr/>
        </p:nvGrpSpPr>
        <p:grpSpPr>
          <a:xfrm>
            <a:off x="1078544" y="1577390"/>
            <a:ext cx="10435180" cy="2139515"/>
            <a:chOff x="1078544" y="1577390"/>
            <a:chExt cx="10435180" cy="213951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BAD4527-9DAD-478F-9A98-190E4511C4BB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6C57E91-3AB8-48D9-8E1C-F3B7EB92AB6F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71ED2ED2-C808-4702-BF8A-3DE80059F11F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61F41462-C9B8-4FBD-A51D-6EEC929B3805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72F785F-70CC-43CE-821C-0AE32DF3D9B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1C14D35-83BB-4230-BB98-6823ACEF4385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优点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4353246-BDD4-4B6A-BA7E-7CF0288A08AF}"/>
                </a:ext>
              </a:extLst>
            </p:cNvPr>
            <p:cNvSpPr/>
            <p:nvPr/>
          </p:nvSpPr>
          <p:spPr>
            <a:xfrm>
              <a:off x="1997191" y="2395005"/>
              <a:ext cx="9516533" cy="132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适用于单处理器或者共享主存的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多处理器</a:t>
              </a:r>
              <a:r>
                <a:rPr lang="zh-CN" altLang="en-US" sz="2000" b="1" dirty="0"/>
                <a:t>中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任意数量的进程同步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简单并且容易证明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支持多临界区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DEEEB97-81D0-4588-A194-FACCE872B9FE}"/>
              </a:ext>
            </a:extLst>
          </p:cNvPr>
          <p:cNvGrpSpPr/>
          <p:nvPr/>
        </p:nvGrpSpPr>
        <p:grpSpPr>
          <a:xfrm>
            <a:off x="1078544" y="3856586"/>
            <a:ext cx="10482150" cy="2767200"/>
            <a:chOff x="1078544" y="1577390"/>
            <a:chExt cx="10482150" cy="276720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07D4AA2-90C0-4429-8AF4-9A2F7E1AA749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E79FE56-2CBF-4D80-AD2D-60CB9E90507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7717B932-E986-4A7B-B0A7-DA1F3D0550FF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006EC564-4BF9-4DF3-AECB-3048F91CE0C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C42D98A3-3F05-43D5-BD06-F73BA44109E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114D5E1-6E08-4DAB-B799-25C61B297144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缺点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DEDA29A-E63F-47E6-B73D-6AA2A6D27331}"/>
                </a:ext>
              </a:extLst>
            </p:cNvPr>
            <p:cNvSpPr/>
            <p:nvPr/>
          </p:nvSpPr>
          <p:spPr>
            <a:xfrm>
              <a:off x="2044161" y="2129945"/>
              <a:ext cx="9516533" cy="2214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忙等待消耗处理器时间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可能导致饥饿，进程离开临界区时有多个等待进程的情况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死锁</a:t>
              </a:r>
            </a:p>
            <a:p>
              <a:pPr marL="742939" lvl="1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拥有临界区的低优先级进程</a:t>
              </a:r>
              <a:endParaRPr lang="en-US" altLang="zh-CN" sz="2000" dirty="0"/>
            </a:p>
            <a:p>
              <a:pPr marL="742939" lvl="1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请求访问临界区的高优先级进程获得处理器并等待临界区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274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 </a:t>
            </a:r>
            <a:r>
              <a:rPr lang="zh-CN" altLang="en-US" dirty="0">
                <a:solidFill>
                  <a:schemeClr val="bg1"/>
                </a:solidFill>
              </a:rPr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小结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2B7F50E-38F9-49AA-A610-6543E43DB23F}"/>
              </a:ext>
            </a:extLst>
          </p:cNvPr>
          <p:cNvGrpSpPr/>
          <p:nvPr/>
        </p:nvGrpSpPr>
        <p:grpSpPr>
          <a:xfrm>
            <a:off x="1078544" y="1577390"/>
            <a:ext cx="10435180" cy="2139515"/>
            <a:chOff x="1078544" y="1577390"/>
            <a:chExt cx="10435180" cy="2139515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ABAD4527-9DAD-478F-9A98-190E4511C4BB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6C57E91-3AB8-48D9-8E1C-F3B7EB92AB6F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71ED2ED2-C808-4702-BF8A-3DE80059F11F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61F41462-C9B8-4FBD-A51D-6EEC929B3805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672F785F-70CC-43CE-821C-0AE32DF3D9B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1C14D35-83BB-4230-BB98-6823ACEF4385}"/>
                </a:ext>
              </a:extLst>
            </p:cNvPr>
            <p:cNvSpPr/>
            <p:nvPr/>
          </p:nvSpPr>
          <p:spPr>
            <a:xfrm>
              <a:off x="1979607" y="1577390"/>
              <a:ext cx="54373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锁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4353246-BDD4-4B6A-BA7E-7CF0288A08AF}"/>
                </a:ext>
              </a:extLst>
            </p:cNvPr>
            <p:cNvSpPr/>
            <p:nvPr/>
          </p:nvSpPr>
          <p:spPr>
            <a:xfrm>
              <a:off x="1997191" y="2395005"/>
              <a:ext cx="9516533" cy="132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一种高级的同步抽象方法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进程互斥可以使用锁机制来实现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需要硬件支持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DEEEB97-81D0-4588-A194-FACCE872B9FE}"/>
              </a:ext>
            </a:extLst>
          </p:cNvPr>
          <p:cNvGrpSpPr/>
          <p:nvPr/>
        </p:nvGrpSpPr>
        <p:grpSpPr>
          <a:xfrm>
            <a:off x="1078544" y="3856586"/>
            <a:ext cx="10435180" cy="2132937"/>
            <a:chOff x="1078544" y="1577390"/>
            <a:chExt cx="10435180" cy="213293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07D4AA2-90C0-4429-8AF4-9A2F7E1AA749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E79FE56-2CBF-4D80-AD2D-60CB9E90507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7717B932-E986-4A7B-B0A7-DA1F3D0550FF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006EC564-4BF9-4DF3-AECB-3048F91CE0C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C42D98A3-3F05-43D5-BD06-F73BA44109E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F114D5E1-6E08-4DAB-B799-25C61B29714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常用的三种同步实现方法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DEDA29A-E63F-47E6-B73D-6AA2A6D27331}"/>
                </a:ext>
              </a:extLst>
            </p:cNvPr>
            <p:cNvSpPr/>
            <p:nvPr/>
          </p:nvSpPr>
          <p:spPr>
            <a:xfrm>
              <a:off x="1997191" y="2388234"/>
              <a:ext cx="9516533" cy="1322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禁用中断（仅用于单处理器，有其他办法尽量不用）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软件方法（实现复杂，忙等）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原子操作指令（单处理器或多处理器</a:t>
              </a:r>
              <a:r>
                <a:rPr lang="zh-CN" altLang="en-US" sz="2000" b="1"/>
                <a:t>均可，与高级语言结合可以实现让权）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60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2541180" y="1541729"/>
            <a:ext cx="57631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下列对临界区的论述中，正确的是（    ）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2541180" y="2541255"/>
            <a:ext cx="7109639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临界区是指进程中用于实现进程互斥的那段代码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Tx/>
              <a:buAutoNum type="alphaUcPeriod"/>
            </a:pPr>
            <a:r>
              <a:rPr lang="zh-CN" altLang="en-US" sz="2400" b="1" dirty="0"/>
              <a:t>临界区是指进程中用于实现进程同步的那段代码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Tx/>
              <a:buAutoNum type="alphaUcPeriod"/>
            </a:pPr>
            <a:r>
              <a:rPr lang="zh-CN" altLang="en-US" sz="2400" b="1" dirty="0"/>
              <a:t>临界区是指进程中用于实现进程通信的那段代码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Tx/>
              <a:buAutoNum type="alphaUcPeriod"/>
            </a:pPr>
            <a:r>
              <a:rPr lang="zh-CN" altLang="en-US" sz="2400" b="1" dirty="0"/>
              <a:t>临界区是指进程中用于访问共享资源的那段代码</a:t>
            </a:r>
            <a:endParaRPr lang="en-US" altLang="zh-CN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FB728-38EA-4182-9514-BA61363E5EC1}"/>
              </a:ext>
            </a:extLst>
          </p:cNvPr>
          <p:cNvSpPr txBox="1"/>
          <p:nvPr/>
        </p:nvSpPr>
        <p:spPr>
          <a:xfrm>
            <a:off x="7505901" y="1546667"/>
            <a:ext cx="399468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1010017" y="1113189"/>
            <a:ext cx="10171964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正在访问临界资源的进程由于申请等待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操作而被中断时，它是（    ）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1771738" y="2718537"/>
            <a:ext cx="8648521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可以允许其他进程进入与该进程相关的临界区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不允许其他进程进入任何临界区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可以允许其他进程抢占处理机，但不得进入该进程的临界区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不允许任何进程抢占处理机</a:t>
            </a:r>
            <a:endParaRPr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10071820" y="1113189"/>
            <a:ext cx="425116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65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问题分析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要保证冰箱有大象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，还</a:t>
              </a:r>
              <a:r>
                <a:rPr lang="zh-CN" altLang="en-US" sz="2400" dirty="0">
                  <a:solidFill>
                    <a:schemeClr val="tx1"/>
                  </a:solidFill>
                </a:rPr>
                <a:t>保证大象资源不被浪费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F301D0-7EF9-4EF3-8408-11CB1E1A4FE9}"/>
              </a:ext>
            </a:extLst>
          </p:cNvPr>
          <p:cNvGrpSpPr/>
          <p:nvPr/>
        </p:nvGrpSpPr>
        <p:grpSpPr>
          <a:xfrm>
            <a:off x="1889235" y="2726208"/>
            <a:ext cx="5524812" cy="428628"/>
            <a:chOff x="1252514" y="1694538"/>
            <a:chExt cx="5524812" cy="428628"/>
          </a:xfrm>
        </p:grpSpPr>
        <p:pic>
          <p:nvPicPr>
            <p:cNvPr id="24" name="图片 23" descr="小点1.png">
              <a:extLst>
                <a:ext uri="{FF2B5EF4-FFF2-40B4-BE49-F238E27FC236}">
                  <a16:creationId xmlns:a16="http://schemas.microsoft.com/office/drawing/2014/main" id="{D9AA1924-126F-452B-AB67-35DEAED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8446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>
              <a:extLst>
                <a:ext uri="{FF2B5EF4-FFF2-40B4-BE49-F238E27FC236}">
                  <a16:creationId xmlns:a16="http://schemas.microsoft.com/office/drawing/2014/main" id="{7F49E5A4-D4E2-421A-A984-8598B2C28868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694538"/>
              <a:ext cx="5392249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lvl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只有一个人出去找大象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86EDFA-7DCE-477E-A09A-376532D48A12}"/>
              </a:ext>
            </a:extLst>
          </p:cNvPr>
          <p:cNvGrpSpPr/>
          <p:nvPr/>
        </p:nvGrpSpPr>
        <p:grpSpPr>
          <a:xfrm>
            <a:off x="1889235" y="2190093"/>
            <a:ext cx="7208112" cy="407990"/>
            <a:chOff x="1252514" y="1344604"/>
            <a:chExt cx="7208112" cy="407990"/>
          </a:xfrm>
        </p:grpSpPr>
        <p:pic>
          <p:nvPicPr>
            <p:cNvPr id="27" name="图片 26" descr="小点1.png">
              <a:extLst>
                <a:ext uri="{FF2B5EF4-FFF2-40B4-BE49-F238E27FC236}">
                  <a16:creationId xmlns:a16="http://schemas.microsoft.com/office/drawing/2014/main" id="{0FBF7CA7-AAB1-490D-B85F-0DE2A3331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>
              <a:extLst>
                <a:ext uri="{FF2B5EF4-FFF2-40B4-BE49-F238E27FC236}">
                  <a16:creationId xmlns:a16="http://schemas.microsoft.com/office/drawing/2014/main" id="{2B982238-BE3F-41C7-A8BA-E52983B1702C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没有大象的时候去找大象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BDA2673-AD40-47C7-991D-2529940C9F26}"/>
              </a:ext>
            </a:extLst>
          </p:cNvPr>
          <p:cNvGrpSpPr/>
          <p:nvPr/>
        </p:nvGrpSpPr>
        <p:grpSpPr>
          <a:xfrm>
            <a:off x="1234249" y="3282961"/>
            <a:ext cx="4360805" cy="461665"/>
            <a:chOff x="844893" y="2029274"/>
            <a:chExt cx="4360805" cy="461665"/>
          </a:xfrm>
        </p:grpSpPr>
        <p:sp>
          <p:nvSpPr>
            <p:cNvPr id="30" name="内容占位符 2">
              <a:extLst>
                <a:ext uri="{FF2B5EF4-FFF2-40B4-BE49-F238E27FC236}">
                  <a16:creationId xmlns:a16="http://schemas.microsoft.com/office/drawing/2014/main" id="{709ECDBE-E48B-47F2-9A40-CB5F272EE837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2029274"/>
              <a:ext cx="4062723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可能的解决办法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940A5E6-5052-4000-9DE6-EB7B230DC5E7}"/>
                </a:ext>
              </a:extLst>
            </p:cNvPr>
            <p:cNvSpPr txBox="1"/>
            <p:nvPr/>
          </p:nvSpPr>
          <p:spPr>
            <a:xfrm>
              <a:off x="844893" y="202927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C2D948B-A1ED-4854-AAC6-F57A42784308}"/>
              </a:ext>
            </a:extLst>
          </p:cNvPr>
          <p:cNvGrpSpPr/>
          <p:nvPr/>
        </p:nvGrpSpPr>
        <p:grpSpPr>
          <a:xfrm>
            <a:off x="1889235" y="4408866"/>
            <a:ext cx="6704259" cy="428628"/>
            <a:chOff x="1252514" y="1694538"/>
            <a:chExt cx="6704259" cy="428628"/>
          </a:xfrm>
        </p:grpSpPr>
        <p:pic>
          <p:nvPicPr>
            <p:cNvPr id="63" name="图片 62" descr="小点1.png">
              <a:extLst>
                <a:ext uri="{FF2B5EF4-FFF2-40B4-BE49-F238E27FC236}">
                  <a16:creationId xmlns:a16="http://schemas.microsoft.com/office/drawing/2014/main" id="{4D32EF1A-06A3-41A3-ACE9-87B581D3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8446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64" name="内容占位符 2">
              <a:extLst>
                <a:ext uri="{FF2B5EF4-FFF2-40B4-BE49-F238E27FC236}">
                  <a16:creationId xmlns:a16="http://schemas.microsoft.com/office/drawing/2014/main" id="{78F3033E-44A6-4D72-B7A8-A56B59D80730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694538"/>
              <a:ext cx="657169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lvl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出去找大象的时候把锁锁上，把钥匙带走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BB0438-C9D3-4EE3-8F22-EEA71780375D}"/>
              </a:ext>
            </a:extLst>
          </p:cNvPr>
          <p:cNvGrpSpPr/>
          <p:nvPr/>
        </p:nvGrpSpPr>
        <p:grpSpPr>
          <a:xfrm>
            <a:off x="1889235" y="3872751"/>
            <a:ext cx="7208112" cy="407990"/>
            <a:chOff x="1252514" y="1344604"/>
            <a:chExt cx="7208112" cy="407990"/>
          </a:xfrm>
        </p:grpSpPr>
        <p:pic>
          <p:nvPicPr>
            <p:cNvPr id="80" name="图片 79" descr="小点1.png">
              <a:extLst>
                <a:ext uri="{FF2B5EF4-FFF2-40B4-BE49-F238E27FC236}">
                  <a16:creationId xmlns:a16="http://schemas.microsoft.com/office/drawing/2014/main" id="{2A632930-EA9A-4F92-A33F-C23B10BA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1" name="内容占位符 2">
              <a:extLst>
                <a:ext uri="{FF2B5EF4-FFF2-40B4-BE49-F238E27FC236}">
                  <a16:creationId xmlns:a16="http://schemas.microsoft.com/office/drawing/2014/main" id="{4DDE39AC-5154-48D5-A6FD-EE1C2BD3193B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给冰箱加锁和钥匙</a:t>
              </a:r>
              <a:r>
                <a:rPr lang="zh-CN" altLang="en-US" sz="2400" dirty="0">
                  <a:solidFill>
                    <a:srgbClr val="FF0000"/>
                  </a:solidFill>
                </a:rPr>
                <a:t>（</a:t>
              </a:r>
              <a:r>
                <a:rPr lang="en-US" altLang="zh-CN" sz="2400" dirty="0" err="1">
                  <a:solidFill>
                    <a:srgbClr val="FF0000"/>
                  </a:solidFill>
                </a:rPr>
                <a:t>lock&amp;key</a:t>
              </a:r>
              <a:r>
                <a:rPr lang="zh-CN" altLang="en-US" sz="2400" dirty="0">
                  <a:solidFill>
                    <a:srgbClr val="FF0000"/>
                  </a:solidFill>
                </a:rPr>
                <a:t>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463CF2CE-5E82-4CDD-B1E4-7ACBDAB7261E}"/>
              </a:ext>
            </a:extLst>
          </p:cNvPr>
          <p:cNvGrpSpPr/>
          <p:nvPr/>
        </p:nvGrpSpPr>
        <p:grpSpPr>
          <a:xfrm>
            <a:off x="1234249" y="4965619"/>
            <a:ext cx="5562923" cy="461665"/>
            <a:chOff x="844893" y="2029274"/>
            <a:chExt cx="5562923" cy="461665"/>
          </a:xfrm>
        </p:grpSpPr>
        <p:sp>
          <p:nvSpPr>
            <p:cNvPr id="83" name="内容占位符 2">
              <a:extLst>
                <a:ext uri="{FF2B5EF4-FFF2-40B4-BE49-F238E27FC236}">
                  <a16:creationId xmlns:a16="http://schemas.microsoft.com/office/drawing/2014/main" id="{1CDF4F9B-566D-44A7-8379-62900E1F9EE3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2029274"/>
              <a:ext cx="526484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问题解决了么？还有新问题么？</a:t>
              </a:r>
            </a:p>
          </p:txBody>
        </p:sp>
        <p:sp>
          <p:nvSpPr>
            <p:cNvPr id="84" name="TextBox 31">
              <a:extLst>
                <a:ext uri="{FF2B5EF4-FFF2-40B4-BE49-F238E27FC236}">
                  <a16:creationId xmlns:a16="http://schemas.microsoft.com/office/drawing/2014/main" id="{48641345-A0A4-4EE4-BD0D-A44622107D03}"/>
                </a:ext>
              </a:extLst>
            </p:cNvPr>
            <p:cNvSpPr txBox="1"/>
            <p:nvPr/>
          </p:nvSpPr>
          <p:spPr>
            <a:xfrm>
              <a:off x="844893" y="202927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1CC985EC-DA09-48C9-A0FC-588170DC9A96}"/>
              </a:ext>
            </a:extLst>
          </p:cNvPr>
          <p:cNvGrpSpPr/>
          <p:nvPr/>
        </p:nvGrpSpPr>
        <p:grpSpPr>
          <a:xfrm>
            <a:off x="1889235" y="6091523"/>
            <a:ext cx="6704259" cy="428628"/>
            <a:chOff x="1252514" y="1694538"/>
            <a:chExt cx="6704259" cy="428628"/>
          </a:xfrm>
        </p:grpSpPr>
        <p:pic>
          <p:nvPicPr>
            <p:cNvPr id="86" name="图片 85" descr="小点1.png">
              <a:extLst>
                <a:ext uri="{FF2B5EF4-FFF2-40B4-BE49-F238E27FC236}">
                  <a16:creationId xmlns:a16="http://schemas.microsoft.com/office/drawing/2014/main" id="{E28C0562-E08F-4CA6-8DB6-33E507C7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8446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7" name="内容占位符 2">
              <a:extLst>
                <a:ext uri="{FF2B5EF4-FFF2-40B4-BE49-F238E27FC236}">
                  <a16:creationId xmlns:a16="http://schemas.microsoft.com/office/drawing/2014/main" id="{EDD273BD-7499-4583-A109-BD7FBECF183E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694538"/>
              <a:ext cx="657169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lvl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带走钥匙后其他人无法用冰箱了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1DD2619-C717-405C-9B10-8C44C5377227}"/>
              </a:ext>
            </a:extLst>
          </p:cNvPr>
          <p:cNvGrpSpPr/>
          <p:nvPr/>
        </p:nvGrpSpPr>
        <p:grpSpPr>
          <a:xfrm>
            <a:off x="1889235" y="5555409"/>
            <a:ext cx="7208112" cy="407990"/>
            <a:chOff x="1252514" y="1344604"/>
            <a:chExt cx="7208112" cy="407990"/>
          </a:xfrm>
        </p:grpSpPr>
        <p:pic>
          <p:nvPicPr>
            <p:cNvPr id="89" name="图片 88" descr="小点1.png">
              <a:extLst>
                <a:ext uri="{FF2B5EF4-FFF2-40B4-BE49-F238E27FC236}">
                  <a16:creationId xmlns:a16="http://schemas.microsoft.com/office/drawing/2014/main" id="{9B4C95BF-6C79-42F2-989D-D189F074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0" name="内容占位符 2">
              <a:extLst>
                <a:ext uri="{FF2B5EF4-FFF2-40B4-BE49-F238E27FC236}">
                  <a16:creationId xmlns:a16="http://schemas.microsoft.com/office/drawing/2014/main" id="{CA467A52-A4B7-42CD-A599-964BDE6596AF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不浪费大象的问题解决了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90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1010017" y="1113189"/>
            <a:ext cx="10171964" cy="168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和进程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通过共享缓冲区协作完成数据处理，进程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负责生产数据并放入缓冲区中，进程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从缓冲区中读取数据并输出。进程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和进程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之间的制约关系是（ </a:t>
            </a:r>
            <a:r>
              <a:rPr lang="en-US" altLang="zh-CN" sz="2400" b="1" dirty="0"/>
              <a:t>   </a:t>
            </a:r>
            <a:r>
              <a:rPr lang="zh-CN" altLang="en-US" sz="2400" b="1" dirty="0"/>
              <a:t>）。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1771738" y="3343688"/>
            <a:ext cx="2185214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互斥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同步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互斥和同步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无制约关系</a:t>
            </a:r>
            <a:endParaRPr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2848265" y="2226122"/>
            <a:ext cx="425116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1010017" y="1113189"/>
            <a:ext cx="10171964" cy="11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若一个系统中有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个并发进程涉及某个相同的变量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，则变量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相关的临界区是由（     ）个临界区构成的。</a:t>
            </a: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1771738" y="3343688"/>
            <a:ext cx="819455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en-US" altLang="zh-CN" sz="2400" b="1" dirty="0"/>
              <a:t>1</a:t>
            </a:r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en-US" altLang="zh-CN" sz="2400" b="1" dirty="0"/>
              <a:t>3</a:t>
            </a:r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en-US" altLang="zh-CN" sz="2400" b="1" dirty="0"/>
              <a:t>5</a:t>
            </a:r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en-US" altLang="zh-CN" sz="2400" b="1" dirty="0"/>
              <a:t>6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2307090" y="1700608"/>
            <a:ext cx="425116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7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1010017" y="1113189"/>
            <a:ext cx="10171964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有两个并发进程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，其程序代码如下：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1010017" y="5670701"/>
            <a:ext cx="8037778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lphaUcPeriod"/>
            </a:pPr>
            <a:r>
              <a:rPr lang="en-US" altLang="zh-CN" sz="2400" b="1" dirty="0"/>
              <a:t>z = 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-3</a:t>
            </a:r>
            <a:r>
              <a:rPr lang="zh-CN" altLang="en-US" sz="2400" b="1" dirty="0"/>
              <a:t>；</a:t>
            </a:r>
            <a:r>
              <a:rPr lang="en-US" altLang="zh-CN" sz="2400" b="1" dirty="0"/>
              <a:t>c = -1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9		B.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；</a:t>
            </a:r>
            <a:r>
              <a:rPr lang="en-US" altLang="zh-CN" sz="2400" b="1" dirty="0"/>
              <a:t> c = 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9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C. z = 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-3</a:t>
            </a:r>
            <a:r>
              <a:rPr lang="zh-CN" altLang="en-US" sz="2400" b="1" dirty="0"/>
              <a:t>；</a:t>
            </a:r>
            <a:r>
              <a:rPr lang="en-US" altLang="zh-CN" sz="2400" b="1" dirty="0"/>
              <a:t>c = 9			D.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z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；</a:t>
            </a:r>
            <a:r>
              <a:rPr lang="en-US" altLang="zh-CN" sz="2400" b="1" dirty="0"/>
              <a:t> c = 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9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10266741" y="5018528"/>
            <a:ext cx="36260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244EF6-17E2-43E9-AE72-DA1DBC183093}"/>
              </a:ext>
            </a:extLst>
          </p:cNvPr>
          <p:cNvSpPr txBox="1"/>
          <p:nvPr/>
        </p:nvSpPr>
        <p:spPr>
          <a:xfrm>
            <a:off x="2387559" y="1796758"/>
            <a:ext cx="6271250" cy="32644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int x ;	//  </a:t>
            </a:r>
            <a:r>
              <a:rPr lang="zh-CN" altLang="en-US" sz="2000" b="1" dirty="0"/>
              <a:t>共享变量</a:t>
            </a:r>
            <a:endParaRPr lang="en-US" altLang="zh-CN" sz="2000" b="1" dirty="0"/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P1</a:t>
            </a:r>
            <a:r>
              <a:rPr lang="zh-CN" altLang="en-US" sz="2000" b="1" dirty="0"/>
              <a:t>（）</a:t>
            </a:r>
            <a:r>
              <a:rPr lang="en-US" altLang="zh-CN" sz="2000" b="1" dirty="0"/>
              <a:t>{				P2</a:t>
            </a:r>
            <a:r>
              <a:rPr lang="zh-CN" altLang="en-US" sz="2000" b="1" dirty="0"/>
              <a:t>（）</a:t>
            </a:r>
            <a:r>
              <a:rPr lang="en-US" altLang="zh-CN" sz="2000" b="1" dirty="0"/>
              <a:t>{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    x = 1</a:t>
            </a:r>
            <a:r>
              <a:rPr lang="zh-CN" altLang="en-US" sz="2000" b="1" dirty="0"/>
              <a:t>；</a:t>
            </a:r>
            <a:r>
              <a:rPr lang="en-US" altLang="zh-CN" sz="2000" b="1" dirty="0"/>
              <a:t>			    x = -3 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    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=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；</a:t>
            </a:r>
            <a:r>
              <a:rPr lang="en-US" altLang="zh-CN" sz="2000" b="1" dirty="0"/>
              <a:t>			    c = x * x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    z = x + y ;			    print  c ;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     print  z ;			}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 dirty="0"/>
              <a:t>}			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B85EF0-EFCA-471A-AA3E-8C03826457AB}"/>
              </a:ext>
            </a:extLst>
          </p:cNvPr>
          <p:cNvSpPr txBox="1"/>
          <p:nvPr/>
        </p:nvSpPr>
        <p:spPr>
          <a:xfrm>
            <a:off x="1010017" y="5018528"/>
            <a:ext cx="82076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可能打印出的</a:t>
            </a:r>
            <a:r>
              <a:rPr lang="en-US" altLang="zh-CN" sz="2400" b="1" dirty="0"/>
              <a:t>z</a:t>
            </a:r>
            <a:r>
              <a:rPr lang="zh-CN" altLang="en-US" sz="2400" b="1" dirty="0"/>
              <a:t>的值有（   ），可能打印出的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的值有（    ）</a:t>
            </a:r>
          </a:p>
        </p:txBody>
      </p:sp>
    </p:spTree>
    <p:extLst>
      <p:ext uri="{BB962C8B-B14F-4D97-AF65-F5344CB8AC3E}">
        <p14:creationId xmlns:p14="http://schemas.microsoft.com/office/powerpoint/2010/main" val="5621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935372" y="684732"/>
            <a:ext cx="1017196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进程</a:t>
            </a:r>
            <a:r>
              <a:rPr lang="en-US" altLang="zh-CN" sz="2400" b="1" dirty="0"/>
              <a:t>P0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的共享变量定义及其初值为：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51773-F13D-4AC3-9406-F76A4D29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20" y="1331967"/>
            <a:ext cx="5405764" cy="7207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EC4F6E-9527-4E1C-94C3-73DFB76A6435}"/>
              </a:ext>
            </a:extLst>
          </p:cNvPr>
          <p:cNvSpPr txBox="1"/>
          <p:nvPr/>
        </p:nvSpPr>
        <p:spPr>
          <a:xfrm>
            <a:off x="935372" y="2121520"/>
            <a:ext cx="1017196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若</a:t>
            </a:r>
            <a:r>
              <a:rPr lang="en-US" altLang="zh-CN" sz="2400" b="1" dirty="0"/>
              <a:t>P0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访问临界资源的类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代码实现如下：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D030A4-CBF3-433A-ADDC-6244B2BC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3" y="2762308"/>
            <a:ext cx="5395428" cy="2842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72CC00-5986-4723-A451-930908CC5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34" y="2762308"/>
            <a:ext cx="5456393" cy="29339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02FB32E-F0E6-477D-944B-2A9875B36936}"/>
              </a:ext>
            </a:extLst>
          </p:cNvPr>
          <p:cNvSpPr txBox="1"/>
          <p:nvPr/>
        </p:nvSpPr>
        <p:spPr>
          <a:xfrm>
            <a:off x="935372" y="5808676"/>
            <a:ext cx="1017196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并发执行进程</a:t>
            </a:r>
            <a:r>
              <a:rPr lang="en-US" altLang="zh-CN" sz="2400" b="1" dirty="0"/>
              <a:t>P0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时产生的情况是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675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53574E-8109-4740-8BD9-36370D36C1A2}"/>
              </a:ext>
            </a:extLst>
          </p:cNvPr>
          <p:cNvSpPr txBox="1"/>
          <p:nvPr/>
        </p:nvSpPr>
        <p:spPr>
          <a:xfrm>
            <a:off x="2079516" y="2877157"/>
            <a:ext cx="8032968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不能保证进程互斥进入临界区，会出现“饥饿”现象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不能保证进程互斥进入临界区，不会出现“饥饿”现象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zh-CN" altLang="en-US" sz="2400" b="1" dirty="0"/>
              <a:t>能保证进程互斥进入临界区，会出现“饥饿”现象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lphaUcPeriod"/>
            </a:pPr>
            <a:r>
              <a:rPr lang="zh-CN" altLang="en-US" sz="2400" b="1" dirty="0"/>
              <a:t>能保证进程互斥进入临界区，不会出现“饥饿”现象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endParaRPr lang="en-US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2079516" y="4518453"/>
            <a:ext cx="399468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069472-67A7-42E4-AB9F-FE4BF71C476A}"/>
              </a:ext>
            </a:extLst>
          </p:cNvPr>
          <p:cNvSpPr txBox="1"/>
          <p:nvPr/>
        </p:nvSpPr>
        <p:spPr>
          <a:xfrm>
            <a:off x="935372" y="684732"/>
            <a:ext cx="1017196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进程</a:t>
            </a:r>
            <a:r>
              <a:rPr lang="en-US" altLang="zh-CN" sz="2400" b="1" dirty="0"/>
              <a:t>P0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均包含并发执行的线程，部分伪代码描述如下所示：</a:t>
            </a:r>
            <a:endParaRPr lang="en-US" altLang="zh-CN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2FB32E-F0E6-477D-944B-2A9875B36936}"/>
              </a:ext>
            </a:extLst>
          </p:cNvPr>
          <p:cNvSpPr txBox="1"/>
          <p:nvPr/>
        </p:nvSpPr>
        <p:spPr>
          <a:xfrm>
            <a:off x="935372" y="4962479"/>
            <a:ext cx="10171964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下列选项中，需要互斥执行的操作是：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A. a =1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a = 2		B. a =x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b = x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C. x += 1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x += 2		D. x += 1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x += 3	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B06DF2-E87B-4107-AE60-D81DC139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"/>
          <a:stretch/>
        </p:blipFill>
        <p:spPr>
          <a:xfrm>
            <a:off x="1808501" y="1453477"/>
            <a:ext cx="2580734" cy="34902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A8BDED-DF16-409E-ABFA-BE8FADAE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40" y="1453477"/>
            <a:ext cx="2819644" cy="34597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03AE34-D07C-4FF3-9955-45DD159167E2}"/>
              </a:ext>
            </a:extLst>
          </p:cNvPr>
          <p:cNvSpPr txBox="1"/>
          <p:nvPr/>
        </p:nvSpPr>
        <p:spPr>
          <a:xfrm>
            <a:off x="9133459" y="5516476"/>
            <a:ext cx="425116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CDDE555-A09E-4A17-8989-E3F82736497E}"/>
              </a:ext>
            </a:extLst>
          </p:cNvPr>
          <p:cNvSpPr txBox="1"/>
          <p:nvPr/>
        </p:nvSpPr>
        <p:spPr>
          <a:xfrm>
            <a:off x="1004889" y="4553339"/>
            <a:ext cx="10758196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两个操作完成后，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的值（   ）。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A. </a:t>
            </a:r>
            <a:r>
              <a:rPr lang="zh-CN" altLang="en-US" sz="2400" b="1" dirty="0"/>
              <a:t>可能为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3		B. </a:t>
            </a:r>
            <a:r>
              <a:rPr lang="zh-CN" altLang="en-US" sz="2400" b="1" dirty="0"/>
              <a:t>只能为</a:t>
            </a:r>
            <a:r>
              <a:rPr lang="en-US" altLang="zh-CN" sz="2400" b="1" dirty="0"/>
              <a:t>1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C. </a:t>
            </a:r>
            <a:r>
              <a:rPr lang="zh-CN" altLang="en-US" sz="2400" b="1" dirty="0"/>
              <a:t>可能为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2		D.</a:t>
            </a:r>
            <a:r>
              <a:rPr lang="zh-CN" altLang="en-US" sz="2400" b="1" dirty="0"/>
              <a:t> 可能为</a:t>
            </a:r>
            <a:r>
              <a:rPr lang="en-US" altLang="zh-CN" sz="2400" b="1" dirty="0"/>
              <a:t>-1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或</a:t>
            </a:r>
            <a:r>
              <a:rPr lang="en-US" altLang="zh-CN" sz="2400" b="1" dirty="0"/>
              <a:t>2</a:t>
            </a:r>
            <a:endParaRPr lang="zh-CN" altLang="en-US" sz="2400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4490603" y="4534213"/>
            <a:ext cx="425116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61D005-1D42-4910-908A-61E64D1332EC}"/>
              </a:ext>
            </a:extLst>
          </p:cNvPr>
          <p:cNvSpPr txBox="1"/>
          <p:nvPr/>
        </p:nvSpPr>
        <p:spPr>
          <a:xfrm>
            <a:off x="951722" y="1166327"/>
            <a:ext cx="10758196" cy="11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有两个并发执行的进程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，共享初值为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的变量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对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对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减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。加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和减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操作的指令序列分别如下：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539FEE-9F5B-4E74-BA5F-C7AE3DEC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4" y="2729396"/>
            <a:ext cx="5143946" cy="1226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B8A88C-CF9B-4FCF-A5F3-C923D1A3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82" y="2771384"/>
            <a:ext cx="5128704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CCDDE555-A09E-4A17-8989-E3F82736497E}"/>
              </a:ext>
            </a:extLst>
          </p:cNvPr>
          <p:cNvSpPr txBox="1"/>
          <p:nvPr/>
        </p:nvSpPr>
        <p:spPr>
          <a:xfrm>
            <a:off x="311618" y="3429000"/>
            <a:ext cx="10758196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下列与该实现机制相关的叙述中，正确的是（   ）。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退出临界区的进程负责唤醒阻塞进程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等待进入临界区的进程不会主动放弃</a:t>
            </a:r>
            <a:r>
              <a:rPr lang="en-US" altLang="zh-CN" sz="2400" b="1" dirty="0"/>
              <a:t>CPU</a:t>
            </a:r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zh-CN" altLang="en-US" sz="2400" b="1" dirty="0"/>
              <a:t>上述伪代码符合“让权等待”同步准则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lphaUcPeriod"/>
            </a:pPr>
            <a:r>
              <a:rPr lang="en-US" altLang="zh-CN" sz="2400" b="1" dirty="0"/>
              <a:t>while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TSL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&amp;lock</a:t>
            </a:r>
            <a:r>
              <a:rPr lang="zh-CN" altLang="en-US" sz="2400" b="1" dirty="0"/>
              <a:t>））语句应该在关中断状态下执行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F6CEEE-168D-4E40-91BC-64477CB7B33C}"/>
              </a:ext>
            </a:extLst>
          </p:cNvPr>
          <p:cNvSpPr txBox="1"/>
          <p:nvPr/>
        </p:nvSpPr>
        <p:spPr>
          <a:xfrm>
            <a:off x="6442789" y="3483982"/>
            <a:ext cx="401216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61D005-1D42-4910-908A-61E64D1332EC}"/>
              </a:ext>
            </a:extLst>
          </p:cNvPr>
          <p:cNvSpPr txBox="1"/>
          <p:nvPr/>
        </p:nvSpPr>
        <p:spPr>
          <a:xfrm>
            <a:off x="311618" y="1325307"/>
            <a:ext cx="10758196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使用</a:t>
            </a:r>
            <a:r>
              <a:rPr lang="en-US" altLang="zh-CN" sz="2400" b="1" dirty="0"/>
              <a:t>TSL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Test and Set Lock</a:t>
            </a:r>
            <a:r>
              <a:rPr lang="zh-CN" altLang="en-US" sz="2400" b="1" dirty="0"/>
              <a:t>）实现进程互斥的伪代码如下所示：</a:t>
            </a:r>
            <a:endParaRPr lang="en-US" altLang="zh-CN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462CD5-1767-4676-87EC-3BC9D8C6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310" y="2088537"/>
            <a:ext cx="4651486" cy="2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5380D-E1A7-496D-BBC1-8A957ABCBD2E}"/>
              </a:ext>
            </a:extLst>
          </p:cNvPr>
          <p:cNvSpPr txBox="1"/>
          <p:nvPr/>
        </p:nvSpPr>
        <p:spPr>
          <a:xfrm>
            <a:off x="3997833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下课！再见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4CA9B-D323-4A13-9DC9-DE0A0A45FE0D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5346D-066F-453D-9869-9C4F801EC0A5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2020-2021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BE7B67-16AE-4630-8411-EC684F59447E}"/>
              </a:ext>
            </a:extLst>
          </p:cNvPr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1CA9E-663B-416C-9CF6-9DC405BFD3AE}"/>
              </a:ext>
            </a:extLst>
          </p:cNvPr>
          <p:cNvSpPr txBox="1"/>
          <p:nvPr/>
        </p:nvSpPr>
        <p:spPr>
          <a:xfrm>
            <a:off x="4650732" y="5021933"/>
            <a:ext cx="292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信号量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没有必要上锁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F301D0-7EF9-4EF3-8408-11CB1E1A4FE9}"/>
              </a:ext>
            </a:extLst>
          </p:cNvPr>
          <p:cNvGrpSpPr/>
          <p:nvPr/>
        </p:nvGrpSpPr>
        <p:grpSpPr>
          <a:xfrm>
            <a:off x="1889235" y="2726208"/>
            <a:ext cx="5524812" cy="428628"/>
            <a:chOff x="1252514" y="1694538"/>
            <a:chExt cx="5524812" cy="428628"/>
          </a:xfrm>
        </p:grpSpPr>
        <p:pic>
          <p:nvPicPr>
            <p:cNvPr id="24" name="图片 23" descr="小点1.png">
              <a:extLst>
                <a:ext uri="{FF2B5EF4-FFF2-40B4-BE49-F238E27FC236}">
                  <a16:creationId xmlns:a16="http://schemas.microsoft.com/office/drawing/2014/main" id="{D9AA1924-126F-452B-AB67-35DEAED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8446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5" name="内容占位符 2">
              <a:extLst>
                <a:ext uri="{FF2B5EF4-FFF2-40B4-BE49-F238E27FC236}">
                  <a16:creationId xmlns:a16="http://schemas.microsoft.com/office/drawing/2014/main" id="{7F49E5A4-D4E2-421A-A984-8598B2C28868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694538"/>
              <a:ext cx="5392249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lvl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出门之前留下标签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86EDFA-7DCE-477E-A09A-376532D48A12}"/>
              </a:ext>
            </a:extLst>
          </p:cNvPr>
          <p:cNvGrpSpPr/>
          <p:nvPr/>
        </p:nvGrpSpPr>
        <p:grpSpPr>
          <a:xfrm>
            <a:off x="1889235" y="2190093"/>
            <a:ext cx="7208112" cy="407990"/>
            <a:chOff x="1252514" y="1344604"/>
            <a:chExt cx="7208112" cy="407990"/>
          </a:xfrm>
        </p:grpSpPr>
        <p:pic>
          <p:nvPicPr>
            <p:cNvPr id="27" name="图片 26" descr="小点1.png">
              <a:extLst>
                <a:ext uri="{FF2B5EF4-FFF2-40B4-BE49-F238E27FC236}">
                  <a16:creationId xmlns:a16="http://schemas.microsoft.com/office/drawing/2014/main" id="{0FBF7CA7-AAB1-490D-B85F-0DE2A3331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>
              <a:extLst>
                <a:ext uri="{FF2B5EF4-FFF2-40B4-BE49-F238E27FC236}">
                  <a16:creationId xmlns:a16="http://schemas.microsoft.com/office/drawing/2014/main" id="{2B982238-BE3F-41C7-A8BA-E52983B1702C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使用标签，表示有人出去找大象了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ABB0438-C9D3-4EE3-8F22-EEA71780375D}"/>
              </a:ext>
            </a:extLst>
          </p:cNvPr>
          <p:cNvGrpSpPr/>
          <p:nvPr/>
        </p:nvGrpSpPr>
        <p:grpSpPr>
          <a:xfrm>
            <a:off x="1889235" y="3303594"/>
            <a:ext cx="7208112" cy="407990"/>
            <a:chOff x="1252514" y="1344604"/>
            <a:chExt cx="7208112" cy="407990"/>
          </a:xfrm>
        </p:grpSpPr>
        <p:pic>
          <p:nvPicPr>
            <p:cNvPr id="80" name="图片 79" descr="小点1.png">
              <a:extLst>
                <a:ext uri="{FF2B5EF4-FFF2-40B4-BE49-F238E27FC236}">
                  <a16:creationId xmlns:a16="http://schemas.microsoft.com/office/drawing/2014/main" id="{2A632930-EA9A-4F92-A33F-C23B10BA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1" name="内容占位符 2">
              <a:extLst>
                <a:ext uri="{FF2B5EF4-FFF2-40B4-BE49-F238E27FC236}">
                  <a16:creationId xmlns:a16="http://schemas.microsoft.com/office/drawing/2014/main" id="{4DDE39AC-5154-48D5-A6FD-EE1C2BD3193B}"/>
                </a:ext>
              </a:extLst>
            </p:cNvPr>
            <p:cNvSpPr txBox="1">
              <a:spLocks/>
            </p:cNvSpPr>
            <p:nvPr/>
          </p:nvSpPr>
          <p:spPr>
            <a:xfrm>
              <a:off x="1385078" y="1344604"/>
              <a:ext cx="7075548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返回之后撤下标签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BF60612-D1F2-4684-AFDB-B75CDACD003A}"/>
              </a:ext>
            </a:extLst>
          </p:cNvPr>
          <p:cNvSpPr/>
          <p:nvPr/>
        </p:nvSpPr>
        <p:spPr>
          <a:xfrm>
            <a:off x="6095999" y="2958351"/>
            <a:ext cx="3943740" cy="2179058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>
              <a:lnSpc>
                <a:spcPct val="80000"/>
              </a:lnSpc>
              <a:buFont typeface="Monotype Sorts" charset="0"/>
              <a:buNone/>
            </a:pP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if (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noelephant</a:t>
            </a: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 {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if (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noNote</a:t>
            </a: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) {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leave Note;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 find elephant;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 </a:t>
            </a:r>
            <a:r>
              <a:rPr lang="zh-CN" altLang="en-US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remove Note;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  }</a:t>
            </a:r>
            <a:b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</a:br>
            <a:r>
              <a:rPr lang="en-US" altLang="zh-CN" sz="24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8384CB8-5C91-4883-B213-85205B2B61CB}"/>
              </a:ext>
            </a:extLst>
          </p:cNvPr>
          <p:cNvGrpSpPr/>
          <p:nvPr/>
        </p:nvGrpSpPr>
        <p:grpSpPr>
          <a:xfrm>
            <a:off x="1234250" y="4995144"/>
            <a:ext cx="9736133" cy="461665"/>
            <a:chOff x="844893" y="1000114"/>
            <a:chExt cx="9736133" cy="461665"/>
          </a:xfrm>
        </p:grpSpPr>
        <p:sp>
          <p:nvSpPr>
            <p:cNvPr id="37" name="内容占位符 2">
              <a:extLst>
                <a:ext uri="{FF2B5EF4-FFF2-40B4-BE49-F238E27FC236}">
                  <a16:creationId xmlns:a16="http://schemas.microsoft.com/office/drawing/2014/main" id="{88B47ACC-3DF9-4A9E-A713-349C811FA574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有效么？</a:t>
              </a: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3A6C3542-875C-47ED-B1DD-E594AAB069B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5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– </a:t>
            </a:r>
            <a:r>
              <a:rPr lang="zh-CN" altLang="en-US" sz="3200" b="1" dirty="0">
                <a:solidFill>
                  <a:srgbClr val="FF0000"/>
                </a:solidFill>
              </a:rPr>
              <a:t>分析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还会出现大象多余的情况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D86EDFA-7DCE-477E-A09A-376532D48A12}"/>
              </a:ext>
            </a:extLst>
          </p:cNvPr>
          <p:cNvGrpSpPr/>
          <p:nvPr/>
        </p:nvGrpSpPr>
        <p:grpSpPr>
          <a:xfrm>
            <a:off x="1889235" y="2190093"/>
            <a:ext cx="9270176" cy="407990"/>
            <a:chOff x="1252514" y="1344604"/>
            <a:chExt cx="9270176" cy="407990"/>
          </a:xfrm>
        </p:grpSpPr>
        <p:pic>
          <p:nvPicPr>
            <p:cNvPr id="27" name="图片 26" descr="小点1.png">
              <a:extLst>
                <a:ext uri="{FF2B5EF4-FFF2-40B4-BE49-F238E27FC236}">
                  <a16:creationId xmlns:a16="http://schemas.microsoft.com/office/drawing/2014/main" id="{0FBF7CA7-AAB1-490D-B85F-0DE2A3331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内容占位符 2">
              <a:extLst>
                <a:ext uri="{FF2B5EF4-FFF2-40B4-BE49-F238E27FC236}">
                  <a16:creationId xmlns:a16="http://schemas.microsoft.com/office/drawing/2014/main" id="{2B982238-BE3F-41C7-A8BA-E52983B1702C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9137613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检查冰箱和标签之后，还未出发之前，又有人查看了冰箱和标签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004071F-D57E-4E31-9F6A-9A703F40D5FF}"/>
              </a:ext>
            </a:extLst>
          </p:cNvPr>
          <p:cNvGrpSpPr/>
          <p:nvPr/>
        </p:nvGrpSpPr>
        <p:grpSpPr>
          <a:xfrm>
            <a:off x="1234250" y="2694006"/>
            <a:ext cx="9736133" cy="461665"/>
            <a:chOff x="844893" y="1000114"/>
            <a:chExt cx="9736133" cy="461665"/>
          </a:xfrm>
        </p:grpSpPr>
        <p:sp>
          <p:nvSpPr>
            <p:cNvPr id="30" name="内容占位符 2">
              <a:extLst>
                <a:ext uri="{FF2B5EF4-FFF2-40B4-BE49-F238E27FC236}">
                  <a16:creationId xmlns:a16="http://schemas.microsoft.com/office/drawing/2014/main" id="{8AE7181F-D1C6-48E1-B326-50791E5D1026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解决方案会间歇性的失败</a:t>
              </a:r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84F86F92-5D93-4AEF-8678-2CA5165692EF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CFA86DA-23E2-4AF8-858F-BF88A14E8C9F}"/>
              </a:ext>
            </a:extLst>
          </p:cNvPr>
          <p:cNvGrpSpPr/>
          <p:nvPr/>
        </p:nvGrpSpPr>
        <p:grpSpPr>
          <a:xfrm>
            <a:off x="1889235" y="3290179"/>
            <a:ext cx="9270176" cy="407990"/>
            <a:chOff x="1252514" y="1344604"/>
            <a:chExt cx="9270176" cy="407990"/>
          </a:xfrm>
        </p:grpSpPr>
        <p:pic>
          <p:nvPicPr>
            <p:cNvPr id="33" name="图片 32" descr="小点1.png">
              <a:extLst>
                <a:ext uri="{FF2B5EF4-FFF2-40B4-BE49-F238E27FC236}">
                  <a16:creationId xmlns:a16="http://schemas.microsoft.com/office/drawing/2014/main" id="{E8A22C1E-AB91-4DF6-A1CD-6B1ECBE3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4" name="内容占位符 2">
              <a:extLst>
                <a:ext uri="{FF2B5EF4-FFF2-40B4-BE49-F238E27FC236}">
                  <a16:creationId xmlns:a16="http://schemas.microsoft.com/office/drawing/2014/main" id="{ED91EF2F-3322-43A9-BDB9-7D5A3BCE01CA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9137613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问题难以调试</a:t>
              </a:r>
            </a:p>
          </p:txBody>
        </p:sp>
      </p:grp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929CB64B-5475-44BF-9F93-5189DF76EF8C}"/>
              </a:ext>
            </a:extLst>
          </p:cNvPr>
          <p:cNvSpPr txBox="1">
            <a:spLocks/>
          </p:cNvSpPr>
          <p:nvPr/>
        </p:nvSpPr>
        <p:spPr>
          <a:xfrm>
            <a:off x="4633277" y="4100898"/>
            <a:ext cx="3803243" cy="620583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EB486763-CA95-45E4-AA93-48F6CBE1C3FE}"/>
              </a:ext>
            </a:extLst>
          </p:cNvPr>
          <p:cNvSpPr txBox="1">
            <a:spLocks/>
          </p:cNvSpPr>
          <p:nvPr/>
        </p:nvSpPr>
        <p:spPr>
          <a:xfrm>
            <a:off x="5244706" y="5012946"/>
            <a:ext cx="2866695" cy="897025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Note;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AF71333-3C51-4238-BAA7-D5196D7C27DF}"/>
              </a:ext>
            </a:extLst>
          </p:cNvPr>
          <p:cNvCxnSpPr/>
          <p:nvPr/>
        </p:nvCxnSpPr>
        <p:spPr>
          <a:xfrm>
            <a:off x="7597286" y="4092152"/>
            <a:ext cx="0" cy="4413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9B57D2B-4DAA-4FB8-817C-9684FE292149}"/>
              </a:ext>
            </a:extLst>
          </p:cNvPr>
          <p:cNvCxnSpPr/>
          <p:nvPr/>
        </p:nvCxnSpPr>
        <p:spPr>
          <a:xfrm>
            <a:off x="7596493" y="4533530"/>
            <a:ext cx="93451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DF675EA-EEC8-45F6-BD59-F06BF5F078DE}"/>
              </a:ext>
            </a:extLst>
          </p:cNvPr>
          <p:cNvCxnSpPr/>
          <p:nvPr/>
        </p:nvCxnSpPr>
        <p:spPr>
          <a:xfrm>
            <a:off x="8530216" y="4533530"/>
            <a:ext cx="0" cy="422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0C6566C-8614-4422-A5BA-E3D06A4681AB}"/>
              </a:ext>
            </a:extLst>
          </p:cNvPr>
          <p:cNvCxnSpPr/>
          <p:nvPr/>
        </p:nvCxnSpPr>
        <p:spPr>
          <a:xfrm flipH="1">
            <a:off x="7597286" y="4956248"/>
            <a:ext cx="933723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A95CE3C-2595-4561-964D-BB3950ACCD2C}"/>
              </a:ext>
            </a:extLst>
          </p:cNvPr>
          <p:cNvCxnSpPr/>
          <p:nvPr/>
        </p:nvCxnSpPr>
        <p:spPr>
          <a:xfrm flipH="1">
            <a:off x="7596493" y="4961443"/>
            <a:ext cx="792" cy="864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D3D0DBB4-EDFC-46B2-8725-D7B9883FBB7D}"/>
              </a:ext>
            </a:extLst>
          </p:cNvPr>
          <p:cNvSpPr txBox="1">
            <a:spLocks/>
          </p:cNvSpPr>
          <p:nvPr/>
        </p:nvSpPr>
        <p:spPr>
          <a:xfrm>
            <a:off x="8843163" y="4533530"/>
            <a:ext cx="2995008" cy="620583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EED7705-0467-4249-A389-C9307DAF9EBE}"/>
              </a:ext>
            </a:extLst>
          </p:cNvPr>
          <p:cNvCxnSpPr/>
          <p:nvPr/>
        </p:nvCxnSpPr>
        <p:spPr>
          <a:xfrm>
            <a:off x="7596493" y="5826228"/>
            <a:ext cx="934516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9C9B775-F2D7-4465-8866-702FCF72FB2D}"/>
              </a:ext>
            </a:extLst>
          </p:cNvPr>
          <p:cNvCxnSpPr/>
          <p:nvPr/>
        </p:nvCxnSpPr>
        <p:spPr>
          <a:xfrm>
            <a:off x="8530216" y="5826228"/>
            <a:ext cx="0" cy="863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E83442EC-AE7D-4972-AB6A-BA20AC838D4D}"/>
              </a:ext>
            </a:extLst>
          </p:cNvPr>
          <p:cNvSpPr txBox="1">
            <a:spLocks/>
          </p:cNvSpPr>
          <p:nvPr/>
        </p:nvSpPr>
        <p:spPr>
          <a:xfrm>
            <a:off x="8843163" y="5683959"/>
            <a:ext cx="2803733" cy="835765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Note;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endParaRPr lang="en-US" altLang="zh-CN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C44CD13-6B9E-435E-A205-C257D08178D3}"/>
              </a:ext>
            </a:extLst>
          </p:cNvPr>
          <p:cNvGrpSpPr/>
          <p:nvPr/>
        </p:nvGrpSpPr>
        <p:grpSpPr>
          <a:xfrm>
            <a:off x="5405782" y="3628704"/>
            <a:ext cx="5360684" cy="450848"/>
            <a:chOff x="-182033" y="2844065"/>
            <a:chExt cx="5360684" cy="450848"/>
          </a:xfrm>
        </p:grpSpPr>
        <p:sp>
          <p:nvSpPr>
            <p:cNvPr id="51" name="内容占位符 2">
              <a:extLst>
                <a:ext uri="{FF2B5EF4-FFF2-40B4-BE49-F238E27FC236}">
                  <a16:creationId xmlns:a16="http://schemas.microsoft.com/office/drawing/2014/main" id="{E3CEFE11-2119-4AC7-A6D4-4160E18DF9AE}"/>
                </a:ext>
              </a:extLst>
            </p:cNvPr>
            <p:cNvSpPr txBox="1">
              <a:spLocks/>
            </p:cNvSpPr>
            <p:nvPr/>
          </p:nvSpPr>
          <p:spPr>
            <a:xfrm>
              <a:off x="-182033" y="2844065"/>
              <a:ext cx="1433247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2400" dirty="0"/>
                <a:t>进程</a:t>
              </a:r>
              <a:r>
                <a:rPr lang="en-US" altLang="zh-CN" sz="2400" dirty="0"/>
                <a:t>A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内容占位符 2">
              <a:extLst>
                <a:ext uri="{FF2B5EF4-FFF2-40B4-BE49-F238E27FC236}">
                  <a16:creationId xmlns:a16="http://schemas.microsoft.com/office/drawing/2014/main" id="{B75ECABB-E537-449B-9A0F-AC98E4A36DB1}"/>
                </a:ext>
              </a:extLst>
            </p:cNvPr>
            <p:cNvSpPr txBox="1">
              <a:spLocks/>
            </p:cNvSpPr>
            <p:nvPr/>
          </p:nvSpPr>
          <p:spPr>
            <a:xfrm>
              <a:off x="3714805" y="2866285"/>
              <a:ext cx="146384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进程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53" name="内容占位符 2">
            <a:extLst>
              <a:ext uri="{FF2B5EF4-FFF2-40B4-BE49-F238E27FC236}">
                <a16:creationId xmlns:a16="http://schemas.microsoft.com/office/drawing/2014/main" id="{46E28FCE-9A65-4EFA-8E5A-0C2F6F8FC564}"/>
              </a:ext>
            </a:extLst>
          </p:cNvPr>
          <p:cNvSpPr txBox="1">
            <a:spLocks/>
          </p:cNvSpPr>
          <p:nvPr/>
        </p:nvSpPr>
        <p:spPr>
          <a:xfrm>
            <a:off x="5244707" y="5014676"/>
            <a:ext cx="3188644" cy="360040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A7AE9B33-80D3-4808-BB8B-B32658653F93}"/>
              </a:ext>
            </a:extLst>
          </p:cNvPr>
          <p:cNvSpPr txBox="1">
            <a:spLocks/>
          </p:cNvSpPr>
          <p:nvPr/>
        </p:nvSpPr>
        <p:spPr>
          <a:xfrm>
            <a:off x="8843163" y="5684902"/>
            <a:ext cx="2754401" cy="360040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5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</a:t>
            </a: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8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0" grpId="1"/>
      <p:bldP spid="46" grpId="0"/>
      <p:bldP spid="46" grpId="1"/>
      <p:bldP spid="49" grpId="0"/>
      <p:bldP spid="49" grpId="1"/>
      <p:bldP spid="53" grpId="0"/>
      <p:bldP spid="53" grpId="1"/>
      <p:bldP spid="54" grpId="0"/>
      <p:bldP spid="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6827" y="72410"/>
            <a:ext cx="1566454" cy="369332"/>
          </a:xfrm>
        </p:spPr>
        <p:txBody>
          <a:bodyPr/>
          <a:lstStyle/>
          <a:p>
            <a:r>
              <a:rPr lang="zh-CN" altLang="en-US" sz="2000" dirty="0"/>
              <a:t>前言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DE03DC2-74A8-4F94-AA4D-6D529D7CC2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E0854267-3AA8-4C46-BC54-0B2C8E18F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31BBC43-F8CE-46C6-8405-A790CD7D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E360AE9-507A-43DD-AC83-432DF48AD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22545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方法</a:t>
            </a:r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7F9E3F-AFFF-4699-97E4-365047D61B1B}"/>
              </a:ext>
            </a:extLst>
          </p:cNvPr>
          <p:cNvGrpSpPr/>
          <p:nvPr/>
        </p:nvGrpSpPr>
        <p:grpSpPr>
          <a:xfrm>
            <a:off x="1234249" y="1600303"/>
            <a:ext cx="9736133" cy="461665"/>
            <a:chOff x="844893" y="1000114"/>
            <a:chExt cx="9736133" cy="461665"/>
          </a:xfrm>
        </p:grpSpPr>
        <p:sp>
          <p:nvSpPr>
            <p:cNvPr id="16" name="内容占位符 2">
              <a:extLst>
                <a:ext uri="{FF2B5EF4-FFF2-40B4-BE49-F238E27FC236}">
                  <a16:creationId xmlns:a16="http://schemas.microsoft.com/office/drawing/2014/main" id="{93928390-5036-48D1-AF0C-0D8675C785E8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先留便签，后查看冰箱</a:t>
              </a: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F10E5382-69C2-45C2-8F46-680BE37AE174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2E0163AE-7CB4-44CB-99AF-3BEE0A6D3A52}"/>
              </a:ext>
            </a:extLst>
          </p:cNvPr>
          <p:cNvSpPr txBox="1">
            <a:spLocks/>
          </p:cNvSpPr>
          <p:nvPr/>
        </p:nvSpPr>
        <p:spPr>
          <a:xfrm>
            <a:off x="8192344" y="1316856"/>
            <a:ext cx="3552615" cy="2869064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chemeClr val="tx1"/>
            </a:solidFill>
          </a:ln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spcBef>
                <a:spcPct val="20000"/>
              </a:spcBef>
            </a:pP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find Elephant;</a:t>
            </a:r>
            <a:b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-34290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Note;</a:t>
            </a:r>
          </a:p>
          <a:p>
            <a:pPr marL="0" indent="0">
              <a:spcBef>
                <a:spcPct val="20000"/>
              </a:spcBef>
            </a:pPr>
            <a:endParaRPr lang="zh-CN" alt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D9DA8A8-0183-4992-B422-21C05CE86967}"/>
              </a:ext>
            </a:extLst>
          </p:cNvPr>
          <p:cNvSpPr txBox="1">
            <a:spLocks/>
          </p:cNvSpPr>
          <p:nvPr/>
        </p:nvSpPr>
        <p:spPr>
          <a:xfrm>
            <a:off x="1406316" y="2718609"/>
            <a:ext cx="2363909" cy="297743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C4F65C5F-46C1-4955-B601-440DCC073EEC}"/>
              </a:ext>
            </a:extLst>
          </p:cNvPr>
          <p:cNvSpPr txBox="1">
            <a:spLocks/>
          </p:cNvSpPr>
          <p:nvPr/>
        </p:nvSpPr>
        <p:spPr>
          <a:xfrm>
            <a:off x="1356079" y="3456957"/>
            <a:ext cx="2887835" cy="1371980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find Elephant;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3C025F9-0C1E-46F2-96A1-BC7828946C08}"/>
              </a:ext>
            </a:extLst>
          </p:cNvPr>
          <p:cNvCxnSpPr>
            <a:cxnSpLocks/>
          </p:cNvCxnSpPr>
          <p:nvPr/>
        </p:nvCxnSpPr>
        <p:spPr>
          <a:xfrm flipH="1">
            <a:off x="4147097" y="2718610"/>
            <a:ext cx="793" cy="29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42C5E98-378C-447E-9669-DBC078F90E8D}"/>
              </a:ext>
            </a:extLst>
          </p:cNvPr>
          <p:cNvCxnSpPr>
            <a:cxnSpLocks/>
          </p:cNvCxnSpPr>
          <p:nvPr/>
        </p:nvCxnSpPr>
        <p:spPr>
          <a:xfrm>
            <a:off x="4147095" y="3016353"/>
            <a:ext cx="122714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1711CE3-D4C7-486F-ACD5-3D7889E83535}"/>
              </a:ext>
            </a:extLst>
          </p:cNvPr>
          <p:cNvCxnSpPr>
            <a:cxnSpLocks/>
          </p:cNvCxnSpPr>
          <p:nvPr/>
        </p:nvCxnSpPr>
        <p:spPr>
          <a:xfrm>
            <a:off x="5360748" y="3016353"/>
            <a:ext cx="0" cy="3571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CA42CBF-9E54-4BE4-85EC-6FB283304986}"/>
              </a:ext>
            </a:extLst>
          </p:cNvPr>
          <p:cNvCxnSpPr>
            <a:cxnSpLocks/>
          </p:cNvCxnSpPr>
          <p:nvPr/>
        </p:nvCxnSpPr>
        <p:spPr>
          <a:xfrm flipH="1">
            <a:off x="4146302" y="3370779"/>
            <a:ext cx="1214446" cy="2129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BEB2ED3-27E8-4083-AF61-91E68F1B812A}"/>
              </a:ext>
            </a:extLst>
          </p:cNvPr>
          <p:cNvCxnSpPr>
            <a:cxnSpLocks/>
          </p:cNvCxnSpPr>
          <p:nvPr/>
        </p:nvCxnSpPr>
        <p:spPr>
          <a:xfrm>
            <a:off x="4155909" y="3382151"/>
            <a:ext cx="0" cy="999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B048C964-ACA9-4C8C-9EB2-94A593CBC573}"/>
              </a:ext>
            </a:extLst>
          </p:cNvPr>
          <p:cNvSpPr txBox="1">
            <a:spLocks/>
          </p:cNvSpPr>
          <p:nvPr/>
        </p:nvSpPr>
        <p:spPr>
          <a:xfrm>
            <a:off x="5492923" y="3060077"/>
            <a:ext cx="2154888" cy="322074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0" indent="0">
              <a:lnSpc>
                <a:spcPts val="1500"/>
              </a:lnSpc>
              <a:spcBef>
                <a:spcPct val="20000"/>
              </a:spcBef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Note;</a:t>
            </a:r>
            <a:endParaRPr lang="zh-CN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E642ECF-374F-4CE7-85C3-4CF1B5F8C793}"/>
              </a:ext>
            </a:extLst>
          </p:cNvPr>
          <p:cNvCxnSpPr>
            <a:cxnSpLocks/>
          </p:cNvCxnSpPr>
          <p:nvPr/>
        </p:nvCxnSpPr>
        <p:spPr>
          <a:xfrm>
            <a:off x="4146302" y="4381629"/>
            <a:ext cx="122714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C2AE34C-E49B-4913-800C-1DE054FD91FC}"/>
              </a:ext>
            </a:extLst>
          </p:cNvPr>
          <p:cNvCxnSpPr>
            <a:cxnSpLocks/>
          </p:cNvCxnSpPr>
          <p:nvPr/>
        </p:nvCxnSpPr>
        <p:spPr>
          <a:xfrm>
            <a:off x="5355298" y="4381629"/>
            <a:ext cx="5450" cy="1203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3F167239-21D2-467C-BB0C-7C67A3E9BBFC}"/>
              </a:ext>
            </a:extLst>
          </p:cNvPr>
          <p:cNvSpPr txBox="1">
            <a:spLocks/>
          </p:cNvSpPr>
          <p:nvPr/>
        </p:nvSpPr>
        <p:spPr>
          <a:xfrm>
            <a:off x="5463376" y="4372994"/>
            <a:ext cx="3374586" cy="1084228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noelephant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altLang="zh-CN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noNote</a:t>
            </a: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zh-CN" alt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find Elephant;</a:t>
            </a:r>
            <a:b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note;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C58F003-EEF2-4823-89AC-55D0BCA7347C}"/>
              </a:ext>
            </a:extLst>
          </p:cNvPr>
          <p:cNvGrpSpPr/>
          <p:nvPr/>
        </p:nvGrpSpPr>
        <p:grpSpPr>
          <a:xfrm>
            <a:off x="1991327" y="2333467"/>
            <a:ext cx="3538810" cy="428628"/>
            <a:chOff x="705646" y="1851670"/>
            <a:chExt cx="3538810" cy="428628"/>
          </a:xfrm>
        </p:grpSpPr>
        <p:sp>
          <p:nvSpPr>
            <p:cNvPr id="46" name="内容占位符 2">
              <a:extLst>
                <a:ext uri="{FF2B5EF4-FFF2-40B4-BE49-F238E27FC236}">
                  <a16:creationId xmlns:a16="http://schemas.microsoft.com/office/drawing/2014/main" id="{05FE16F1-A472-4FB9-B728-D531D2D99461}"/>
                </a:ext>
              </a:extLst>
            </p:cNvPr>
            <p:cNvSpPr txBox="1">
              <a:spLocks/>
            </p:cNvSpPr>
            <p:nvPr/>
          </p:nvSpPr>
          <p:spPr>
            <a:xfrm>
              <a:off x="705646" y="1851670"/>
              <a:ext cx="928694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lang="zh-CN" altLang="en-US" sz="1800" dirty="0"/>
                <a:t>进程</a:t>
              </a:r>
              <a:r>
                <a:rPr lang="en-US" altLang="zh-CN" sz="1800" dirty="0"/>
                <a:t>A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7" name="内容占位符 2">
              <a:extLst>
                <a:ext uri="{FF2B5EF4-FFF2-40B4-BE49-F238E27FC236}">
                  <a16:creationId xmlns:a16="http://schemas.microsoft.com/office/drawing/2014/main" id="{6B302F83-A46B-4043-A104-13DB38E81694}"/>
                </a:ext>
              </a:extLst>
            </p:cNvPr>
            <p:cNvSpPr txBox="1">
              <a:spLocks/>
            </p:cNvSpPr>
            <p:nvPr/>
          </p:nvSpPr>
          <p:spPr>
            <a:xfrm>
              <a:off x="3244324" y="1851670"/>
              <a:ext cx="1000132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进程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11576A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576A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D8EC7A68-8EFE-4385-A792-DC1FE8978B3B}"/>
              </a:ext>
            </a:extLst>
          </p:cNvPr>
          <p:cNvSpPr txBox="1">
            <a:spLocks/>
          </p:cNvSpPr>
          <p:nvPr/>
        </p:nvSpPr>
        <p:spPr>
          <a:xfrm>
            <a:off x="1850813" y="3818358"/>
            <a:ext cx="2482688" cy="322074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Elephant;</a:t>
            </a:r>
            <a:b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CN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内容占位符 2">
            <a:extLst>
              <a:ext uri="{FF2B5EF4-FFF2-40B4-BE49-F238E27FC236}">
                <a16:creationId xmlns:a16="http://schemas.microsoft.com/office/drawing/2014/main" id="{25B29220-55CB-4C78-8066-5FF9B94AF036}"/>
              </a:ext>
            </a:extLst>
          </p:cNvPr>
          <p:cNvSpPr txBox="1">
            <a:spLocks/>
          </p:cNvSpPr>
          <p:nvPr/>
        </p:nvSpPr>
        <p:spPr>
          <a:xfrm>
            <a:off x="5960167" y="4743412"/>
            <a:ext cx="2344698" cy="339612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Elephant</a:t>
            </a:r>
            <a: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zh-CN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6A7C17C-972E-42CB-8965-E2D9D9D487EC}"/>
              </a:ext>
            </a:extLst>
          </p:cNvPr>
          <p:cNvCxnSpPr>
            <a:cxnSpLocks/>
          </p:cNvCxnSpPr>
          <p:nvPr/>
        </p:nvCxnSpPr>
        <p:spPr>
          <a:xfrm flipH="1">
            <a:off x="4214105" y="5520399"/>
            <a:ext cx="10788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D1F6451-975C-4215-B132-C759EA9E2D67}"/>
              </a:ext>
            </a:extLst>
          </p:cNvPr>
          <p:cNvCxnSpPr>
            <a:cxnSpLocks/>
          </p:cNvCxnSpPr>
          <p:nvPr/>
        </p:nvCxnSpPr>
        <p:spPr>
          <a:xfrm flipH="1">
            <a:off x="4217892" y="5536661"/>
            <a:ext cx="793" cy="297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FD5B9146-14A1-4FE5-80EB-34651D341FD3}"/>
              </a:ext>
            </a:extLst>
          </p:cNvPr>
          <p:cNvSpPr txBox="1">
            <a:spLocks/>
          </p:cNvSpPr>
          <p:nvPr/>
        </p:nvSpPr>
        <p:spPr>
          <a:xfrm>
            <a:off x="1356079" y="5528390"/>
            <a:ext cx="2606041" cy="227968"/>
          </a:xfrm>
          <a:prstGeom prst="rect">
            <a:avLst/>
          </a:prstGeom>
        </p:spPr>
        <p:txBody>
          <a:bodyPr/>
          <a:lstStyle>
            <a:lvl1pPr marL="269875" indent="-269875">
              <a:buNone/>
              <a:defRPr sz="2000" b="1" baseline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  <a:lvl2pPr marL="269875" indent="-93663">
              <a:buNone/>
              <a:defRPr sz="2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buNone/>
              <a:defRPr sz="18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3pPr>
          </a:lstStyle>
          <a:p>
            <a:pPr marL="342900" lvl="1" indent="-342900">
              <a:lnSpc>
                <a:spcPct val="60000"/>
              </a:lnSpc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note;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22CF6B2-7188-41A7-B384-7EAF1F4BF6E8}"/>
              </a:ext>
            </a:extLst>
          </p:cNvPr>
          <p:cNvGrpSpPr/>
          <p:nvPr/>
        </p:nvGrpSpPr>
        <p:grpSpPr>
          <a:xfrm>
            <a:off x="1317383" y="6046135"/>
            <a:ext cx="9736133" cy="461665"/>
            <a:chOff x="844893" y="1000114"/>
            <a:chExt cx="9736133" cy="461665"/>
          </a:xfrm>
        </p:grpSpPr>
        <p:sp>
          <p:nvSpPr>
            <p:cNvPr id="82" name="内容占位符 2">
              <a:extLst>
                <a:ext uri="{FF2B5EF4-FFF2-40B4-BE49-F238E27FC236}">
                  <a16:creationId xmlns:a16="http://schemas.microsoft.com/office/drawing/2014/main" id="{D9B6DF94-A0A3-45B6-A1B4-54332088DD44}"/>
                </a:ext>
              </a:extLst>
            </p:cNvPr>
            <p:cNvSpPr txBox="1">
              <a:spLocks/>
            </p:cNvSpPr>
            <p:nvPr/>
          </p:nvSpPr>
          <p:spPr>
            <a:xfrm>
              <a:off x="1142975" y="1000114"/>
              <a:ext cx="9438051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结果是什么？</a:t>
              </a:r>
            </a:p>
          </p:txBody>
        </p:sp>
        <p:sp>
          <p:nvSpPr>
            <p:cNvPr id="83" name="TextBox 20">
              <a:extLst>
                <a:ext uri="{FF2B5EF4-FFF2-40B4-BE49-F238E27FC236}">
                  <a16:creationId xmlns:a16="http://schemas.microsoft.com/office/drawing/2014/main" id="{D5F8AC18-1F94-49D3-9370-5D9C7FB2FCC2}"/>
                </a:ext>
              </a:extLst>
            </p:cNvPr>
            <p:cNvSpPr txBox="1"/>
            <p:nvPr/>
          </p:nvSpPr>
          <p:spPr>
            <a:xfrm>
              <a:off x="844893" y="1000114"/>
              <a:ext cx="43339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zh-CN" altLang="en-US" sz="2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■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F435799-7A15-4A0F-B9B6-D3CBE1BE9AE6}"/>
              </a:ext>
            </a:extLst>
          </p:cNvPr>
          <p:cNvGrpSpPr/>
          <p:nvPr/>
        </p:nvGrpSpPr>
        <p:grpSpPr>
          <a:xfrm>
            <a:off x="4001045" y="6046134"/>
            <a:ext cx="2924662" cy="407990"/>
            <a:chOff x="1252514" y="1344604"/>
            <a:chExt cx="2924662" cy="407990"/>
          </a:xfrm>
        </p:grpSpPr>
        <p:pic>
          <p:nvPicPr>
            <p:cNvPr id="85" name="图片 84" descr="小点1.png">
              <a:extLst>
                <a:ext uri="{FF2B5EF4-FFF2-40B4-BE49-F238E27FC236}">
                  <a16:creationId xmlns:a16="http://schemas.microsoft.com/office/drawing/2014/main" id="{42616A27-6816-4521-8F08-D0BB153E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514" y="14947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6" name="内容占位符 2">
              <a:extLst>
                <a:ext uri="{FF2B5EF4-FFF2-40B4-BE49-F238E27FC236}">
                  <a16:creationId xmlns:a16="http://schemas.microsoft.com/office/drawing/2014/main" id="{8A98482F-A35C-4E21-A0A3-8C9E52A0B804}"/>
                </a:ext>
              </a:extLst>
            </p:cNvPr>
            <p:cNvSpPr txBox="1">
              <a:spLocks/>
            </p:cNvSpPr>
            <p:nvPr/>
          </p:nvSpPr>
          <p:spPr>
            <a:xfrm>
              <a:off x="1385077" y="1344604"/>
              <a:ext cx="2792099" cy="407990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pPr marL="0" lvl="0" indent="0">
                <a:spcBef>
                  <a:spcPct val="20000"/>
                </a:spcBef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没有人出去找大象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8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41" grpId="0"/>
      <p:bldP spid="44" grpId="0"/>
      <p:bldP spid="48" grpId="0"/>
      <p:bldP spid="48" grpId="1"/>
      <p:bldP spid="49" grpId="0"/>
      <p:bldP spid="49" grpId="1"/>
      <p:bldP spid="5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 sz="16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31865</TotalTime>
  <Words>5520</Words>
  <Application>Microsoft Office PowerPoint</Application>
  <PresentationFormat>宽屏</PresentationFormat>
  <Paragraphs>932</Paragraphs>
  <Slides>68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Courier New</vt:lpstr>
      <vt:lpstr>Monotype Sorts</vt:lpstr>
      <vt:lpstr>等线</vt:lpstr>
      <vt:lpstr>微软雅黑</vt:lpstr>
      <vt:lpstr>Segoe UI Light</vt:lpstr>
      <vt:lpstr>Century Gothic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632</cp:revision>
  <dcterms:created xsi:type="dcterms:W3CDTF">2015-08-18T02:51:41Z</dcterms:created>
  <dcterms:modified xsi:type="dcterms:W3CDTF">2020-10-25T15:34:14Z</dcterms:modified>
  <cp:category/>
</cp:coreProperties>
</file>